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58" r:id="rId4"/>
    <p:sldId id="259" r:id="rId5"/>
    <p:sldId id="260" r:id="rId6"/>
    <p:sldId id="263" r:id="rId7"/>
    <p:sldId id="262" r:id="rId8"/>
    <p:sldId id="264" r:id="rId9"/>
    <p:sldId id="265" r:id="rId10"/>
    <p:sldId id="261" r:id="rId11"/>
    <p:sldId id="274" r:id="rId12"/>
    <p:sldId id="275" r:id="rId13"/>
    <p:sldId id="266" r:id="rId14"/>
    <p:sldId id="267" r:id="rId15"/>
    <p:sldId id="268" r:id="rId16"/>
    <p:sldId id="269" r:id="rId17"/>
    <p:sldId id="282" r:id="rId18"/>
    <p:sldId id="277" r:id="rId19"/>
    <p:sldId id="276" r:id="rId20"/>
    <p:sldId id="278" r:id="rId21"/>
    <p:sldId id="272" r:id="rId22"/>
    <p:sldId id="273" r:id="rId23"/>
    <p:sldId id="281" r:id="rId24"/>
    <p:sldId id="271" r:id="rId25"/>
    <p:sldId id="279" r:id="rId26"/>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700"/>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60"/>
  </p:normalViewPr>
  <p:slideViewPr>
    <p:cSldViewPr snapToGrid="0">
      <p:cViewPr varScale="1">
        <p:scale>
          <a:sx n="84" d="100"/>
          <a:sy n="84" d="100"/>
        </p:scale>
        <p:origin x="65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jpg>
</file>

<file path=ppt/media/image11.jpeg>
</file>

<file path=ppt/media/image12.jpg>
</file>

<file path=ppt/media/image13.jpg>
</file>

<file path=ppt/media/image14.png>
</file>

<file path=ppt/media/image15.png>
</file>

<file path=ppt/media/image16.sv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pn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7.png>
</file>

<file path=ppt/media/image48.svg>
</file>

<file path=ppt/media/image49.png>
</file>

<file path=ppt/media/image5.png>
</file>

<file path=ppt/media/image50.png>
</file>

<file path=ppt/media/image51.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E978B6-DDD8-4071-9604-7EE2CFCF0E50}" type="datetimeFigureOut">
              <a:rPr lang="it-IT" smtClean="0"/>
              <a:t>20/12/2022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C18BCD-3777-467B-A860-D947383A7154}" type="slidenum">
              <a:rPr lang="it-IT" smtClean="0"/>
              <a:t>‹N›</a:t>
            </a:fld>
            <a:endParaRPr lang="it-IT"/>
          </a:p>
        </p:txBody>
      </p:sp>
    </p:spTree>
    <p:extLst>
      <p:ext uri="{BB962C8B-B14F-4D97-AF65-F5344CB8AC3E}">
        <p14:creationId xmlns:p14="http://schemas.microsoft.com/office/powerpoint/2010/main" val="2667932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Buongiorno a tutti, siamo il gruppo C09 e siamo qui per presentarvi il nostro progetto Green Leaf – Leaf for World, Leaf for Life</a:t>
            </a:r>
          </a:p>
        </p:txBody>
      </p:sp>
      <p:sp>
        <p:nvSpPr>
          <p:cNvPr id="4" name="Segnaposto numero diapositiva 3"/>
          <p:cNvSpPr>
            <a:spLocks noGrp="1"/>
          </p:cNvSpPr>
          <p:nvPr>
            <p:ph type="sldNum" sz="quarter" idx="5"/>
          </p:nvPr>
        </p:nvSpPr>
        <p:spPr/>
        <p:txBody>
          <a:bodyPr/>
          <a:lstStyle/>
          <a:p>
            <a:fld id="{E8C18BCD-3777-467B-A860-D947383A7154}" type="slidenum">
              <a:rPr lang="it-IT" smtClean="0"/>
              <a:t>1</a:t>
            </a:fld>
            <a:endParaRPr lang="it-IT"/>
          </a:p>
        </p:txBody>
      </p:sp>
    </p:spTree>
    <p:extLst>
      <p:ext uri="{BB962C8B-B14F-4D97-AF65-F5344CB8AC3E}">
        <p14:creationId xmlns:p14="http://schemas.microsoft.com/office/powerpoint/2010/main" val="2633276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passo la parola alla mia collega Michela.</a:t>
            </a:r>
          </a:p>
          <a:p>
            <a:r>
              <a:rPr lang="it-IT" dirty="0"/>
              <a:t>In questa slide si analizza il sistema proposto, l’activity </a:t>
            </a:r>
            <a:r>
              <a:rPr lang="it-IT" dirty="0" err="1"/>
              <a:t>diagram</a:t>
            </a:r>
            <a:r>
              <a:rPr lang="it-IT" dirty="0"/>
              <a:t>…   (Operatore: figura </a:t>
            </a:r>
            <a:r>
              <a:rPr lang="it-IT" u="sng" dirty="0"/>
              <a:t>addetta</a:t>
            </a:r>
            <a:r>
              <a:rPr lang="it-IT" dirty="0"/>
              <a:t> alla piantumazione)</a:t>
            </a:r>
          </a:p>
        </p:txBody>
      </p:sp>
      <p:sp>
        <p:nvSpPr>
          <p:cNvPr id="4" name="Segnaposto numero diapositiva 3"/>
          <p:cNvSpPr>
            <a:spLocks noGrp="1"/>
          </p:cNvSpPr>
          <p:nvPr>
            <p:ph type="sldNum" sz="quarter" idx="5"/>
          </p:nvPr>
        </p:nvSpPr>
        <p:spPr/>
        <p:txBody>
          <a:bodyPr/>
          <a:lstStyle/>
          <a:p>
            <a:fld id="{E8C18BCD-3777-467B-A860-D947383A7154}" type="slidenum">
              <a:rPr lang="it-IT" smtClean="0"/>
              <a:t>10</a:t>
            </a:fld>
            <a:endParaRPr lang="it-IT"/>
          </a:p>
        </p:txBody>
      </p:sp>
    </p:spTree>
    <p:extLst>
      <p:ext uri="{BB962C8B-B14F-4D97-AF65-F5344CB8AC3E}">
        <p14:creationId xmlns:p14="http://schemas.microsoft.com/office/powerpoint/2010/main" val="1317041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Questo è il Sequence Diagram associato all’activity </a:t>
            </a:r>
            <a:r>
              <a:rPr lang="it-IT" dirty="0" err="1"/>
              <a:t>diagram</a:t>
            </a:r>
            <a:r>
              <a:rPr lang="it-IT" dirty="0"/>
              <a:t>, sono stati </a:t>
            </a:r>
            <a:r>
              <a:rPr lang="it-IT" dirty="0" err="1"/>
              <a:t>indivituati</a:t>
            </a:r>
            <a:r>
              <a:rPr lang="it-IT" dirty="0"/>
              <a:t> gli oggetti </a:t>
            </a:r>
            <a:r>
              <a:rPr lang="it-IT" dirty="0" err="1"/>
              <a:t>boundary</a:t>
            </a:r>
            <a:r>
              <a:rPr lang="it-IT" dirty="0"/>
              <a:t> (leggi), e i control</a:t>
            </a:r>
          </a:p>
        </p:txBody>
      </p:sp>
      <p:sp>
        <p:nvSpPr>
          <p:cNvPr id="4" name="Segnaposto numero diapositiva 3"/>
          <p:cNvSpPr>
            <a:spLocks noGrp="1"/>
          </p:cNvSpPr>
          <p:nvPr>
            <p:ph type="sldNum" sz="quarter" idx="5"/>
          </p:nvPr>
        </p:nvSpPr>
        <p:spPr/>
        <p:txBody>
          <a:bodyPr/>
          <a:lstStyle/>
          <a:p>
            <a:fld id="{E8C18BCD-3777-467B-A860-D947383A7154}" type="slidenum">
              <a:rPr lang="it-IT" smtClean="0"/>
              <a:t>11</a:t>
            </a:fld>
            <a:endParaRPr lang="it-IT"/>
          </a:p>
        </p:txBody>
      </p:sp>
    </p:spTree>
    <p:extLst>
      <p:ext uri="{BB962C8B-B14F-4D97-AF65-F5344CB8AC3E}">
        <p14:creationId xmlns:p14="http://schemas.microsoft.com/office/powerpoint/2010/main" val="28145718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Per scendere più nel dettaglio…</a:t>
            </a:r>
          </a:p>
        </p:txBody>
      </p:sp>
      <p:sp>
        <p:nvSpPr>
          <p:cNvPr id="4" name="Segnaposto numero diapositiva 3"/>
          <p:cNvSpPr>
            <a:spLocks noGrp="1"/>
          </p:cNvSpPr>
          <p:nvPr>
            <p:ph type="sldNum" sz="quarter" idx="5"/>
          </p:nvPr>
        </p:nvSpPr>
        <p:spPr/>
        <p:txBody>
          <a:bodyPr/>
          <a:lstStyle/>
          <a:p>
            <a:fld id="{E8C18BCD-3777-467B-A860-D947383A7154}" type="slidenum">
              <a:rPr lang="it-IT" smtClean="0"/>
              <a:t>12</a:t>
            </a:fld>
            <a:endParaRPr lang="it-IT"/>
          </a:p>
        </p:txBody>
      </p:sp>
    </p:spTree>
    <p:extLst>
      <p:ext uri="{BB962C8B-B14F-4D97-AF65-F5344CB8AC3E}">
        <p14:creationId xmlns:p14="http://schemas.microsoft.com/office/powerpoint/2010/main" val="22574268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 requisiti non funzionali riguardanti l’adozione albero sono questi:</a:t>
            </a:r>
          </a:p>
        </p:txBody>
      </p:sp>
      <p:sp>
        <p:nvSpPr>
          <p:cNvPr id="4" name="Segnaposto numero diapositiva 3"/>
          <p:cNvSpPr>
            <a:spLocks noGrp="1"/>
          </p:cNvSpPr>
          <p:nvPr>
            <p:ph type="sldNum" sz="quarter" idx="5"/>
          </p:nvPr>
        </p:nvSpPr>
        <p:spPr/>
        <p:txBody>
          <a:bodyPr/>
          <a:lstStyle/>
          <a:p>
            <a:fld id="{E8C18BCD-3777-467B-A860-D947383A7154}" type="slidenum">
              <a:rPr lang="it-IT" smtClean="0"/>
              <a:t>16</a:t>
            </a:fld>
            <a:endParaRPr lang="it-IT"/>
          </a:p>
        </p:txBody>
      </p:sp>
    </p:spTree>
    <p:extLst>
      <p:ext uri="{BB962C8B-B14F-4D97-AF65-F5344CB8AC3E}">
        <p14:creationId xmlns:p14="http://schemas.microsoft.com/office/powerpoint/2010/main" val="783151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Alcuni di essi sono stati ripresi nei design goals</a:t>
            </a:r>
          </a:p>
        </p:txBody>
      </p:sp>
      <p:sp>
        <p:nvSpPr>
          <p:cNvPr id="4" name="Segnaposto numero diapositiva 3"/>
          <p:cNvSpPr>
            <a:spLocks noGrp="1"/>
          </p:cNvSpPr>
          <p:nvPr>
            <p:ph type="sldNum" sz="quarter" idx="5"/>
          </p:nvPr>
        </p:nvSpPr>
        <p:spPr/>
        <p:txBody>
          <a:bodyPr/>
          <a:lstStyle/>
          <a:p>
            <a:fld id="{E8C18BCD-3777-467B-A860-D947383A7154}" type="slidenum">
              <a:rPr lang="it-IT" smtClean="0"/>
              <a:t>17</a:t>
            </a:fld>
            <a:endParaRPr lang="it-IT"/>
          </a:p>
        </p:txBody>
      </p:sp>
    </p:spTree>
    <p:extLst>
      <p:ext uri="{BB962C8B-B14F-4D97-AF65-F5344CB8AC3E}">
        <p14:creationId xmlns:p14="http://schemas.microsoft.com/office/powerpoint/2010/main" val="17660769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Ed infine questi sono i test case relativi a «Seleziona un albero», di cui 3 sono di insuccesso</a:t>
            </a:r>
          </a:p>
        </p:txBody>
      </p:sp>
      <p:sp>
        <p:nvSpPr>
          <p:cNvPr id="4" name="Segnaposto numero diapositiva 3"/>
          <p:cNvSpPr>
            <a:spLocks noGrp="1"/>
          </p:cNvSpPr>
          <p:nvPr>
            <p:ph type="sldNum" sz="quarter" idx="5"/>
          </p:nvPr>
        </p:nvSpPr>
        <p:spPr/>
        <p:txBody>
          <a:bodyPr/>
          <a:lstStyle/>
          <a:p>
            <a:fld id="{E8C18BCD-3777-467B-A860-D947383A7154}" type="slidenum">
              <a:rPr lang="it-IT" smtClean="0"/>
              <a:t>18</a:t>
            </a:fld>
            <a:endParaRPr lang="it-IT"/>
          </a:p>
        </p:txBody>
      </p:sp>
    </p:spTree>
    <p:extLst>
      <p:ext uri="{BB962C8B-B14F-4D97-AF65-F5344CB8AC3E}">
        <p14:creationId xmlns:p14="http://schemas.microsoft.com/office/powerpoint/2010/main" val="3846228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8C18BCD-3777-467B-A860-D947383A7154}" type="slidenum">
              <a:rPr lang="it-IT" smtClean="0"/>
              <a:t>21</a:t>
            </a:fld>
            <a:endParaRPr lang="it-IT"/>
          </a:p>
        </p:txBody>
      </p:sp>
    </p:spTree>
    <p:extLst>
      <p:ext uri="{BB962C8B-B14F-4D97-AF65-F5344CB8AC3E}">
        <p14:creationId xmlns:p14="http://schemas.microsoft.com/office/powerpoint/2010/main" val="26176251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Inizia dal </a:t>
            </a:r>
            <a:r>
              <a:rPr lang="it-IT" dirty="0" err="1"/>
              <a:t>tree-tier</a:t>
            </a:r>
            <a:r>
              <a:rPr lang="it-IT" dirty="0"/>
              <a:t> (</a:t>
            </a:r>
            <a:r>
              <a:rPr lang="it-IT" dirty="0" err="1"/>
              <a:t>presentation</a:t>
            </a:r>
            <a:r>
              <a:rPr lang="it-IT" dirty="0"/>
              <a:t>, application, storage)</a:t>
            </a:r>
          </a:p>
        </p:txBody>
      </p:sp>
      <p:sp>
        <p:nvSpPr>
          <p:cNvPr id="4" name="Segnaposto numero diapositiva 3"/>
          <p:cNvSpPr>
            <a:spLocks noGrp="1"/>
          </p:cNvSpPr>
          <p:nvPr>
            <p:ph type="sldNum" sz="quarter" idx="5"/>
          </p:nvPr>
        </p:nvSpPr>
        <p:spPr/>
        <p:txBody>
          <a:bodyPr/>
          <a:lstStyle/>
          <a:p>
            <a:fld id="{E8C18BCD-3777-467B-A860-D947383A7154}" type="slidenum">
              <a:rPr lang="it-IT" smtClean="0"/>
              <a:t>22</a:t>
            </a:fld>
            <a:endParaRPr lang="it-IT"/>
          </a:p>
        </p:txBody>
      </p:sp>
    </p:spTree>
    <p:extLst>
      <p:ext uri="{BB962C8B-B14F-4D97-AF65-F5344CB8AC3E}">
        <p14:creationId xmlns:p14="http://schemas.microsoft.com/office/powerpoint/2010/main" val="4087005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Abbiamo individuato alcune parole chiave riguardo il lavoro da noi svolto</a:t>
            </a:r>
          </a:p>
        </p:txBody>
      </p:sp>
      <p:sp>
        <p:nvSpPr>
          <p:cNvPr id="4" name="Segnaposto numero diapositiva 3"/>
          <p:cNvSpPr>
            <a:spLocks noGrp="1"/>
          </p:cNvSpPr>
          <p:nvPr>
            <p:ph type="sldNum" sz="quarter" idx="5"/>
          </p:nvPr>
        </p:nvSpPr>
        <p:spPr/>
        <p:txBody>
          <a:bodyPr/>
          <a:lstStyle/>
          <a:p>
            <a:fld id="{E8C18BCD-3777-467B-A860-D947383A7154}" type="slidenum">
              <a:rPr lang="it-IT" smtClean="0"/>
              <a:t>25</a:t>
            </a:fld>
            <a:endParaRPr lang="it-IT"/>
          </a:p>
        </p:txBody>
      </p:sp>
    </p:spTree>
    <p:extLst>
      <p:ext uri="{BB962C8B-B14F-4D97-AF65-F5344CB8AC3E}">
        <p14:creationId xmlns:p14="http://schemas.microsoft.com/office/powerpoint/2010/main" val="1656653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Insieme a me oggi ci sono i nostri PM, e i membri del team che stanno partecipando allo sviluppo del progetto</a:t>
            </a:r>
          </a:p>
        </p:txBody>
      </p:sp>
      <p:sp>
        <p:nvSpPr>
          <p:cNvPr id="4" name="Segnaposto numero diapositiva 3"/>
          <p:cNvSpPr>
            <a:spLocks noGrp="1"/>
          </p:cNvSpPr>
          <p:nvPr>
            <p:ph type="sldNum" sz="quarter" idx="5"/>
          </p:nvPr>
        </p:nvSpPr>
        <p:spPr/>
        <p:txBody>
          <a:bodyPr/>
          <a:lstStyle/>
          <a:p>
            <a:fld id="{E8C18BCD-3777-467B-A860-D947383A7154}" type="slidenum">
              <a:rPr lang="it-IT" smtClean="0"/>
              <a:t>2</a:t>
            </a:fld>
            <a:endParaRPr lang="it-IT"/>
          </a:p>
        </p:txBody>
      </p:sp>
    </p:spTree>
    <p:extLst>
      <p:ext uri="{BB962C8B-B14F-4D97-AF65-F5344CB8AC3E}">
        <p14:creationId xmlns:p14="http://schemas.microsoft.com/office/powerpoint/2010/main" val="1713880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b="0" i="0" dirty="0">
                <a:effectLst/>
                <a:latin typeface="Arial" panose="020B0604020202020204" pitchFamily="34" charset="0"/>
              </a:rPr>
              <a:t>Deforestazione, biodiversità a rischio, cambiamenti climatici ed effetto serra, sono solo alcune realtà che coinvolgono il nostro pianeta. </a:t>
            </a:r>
          </a:p>
          <a:p>
            <a:r>
              <a:rPr lang="it-IT" b="0" i="0" dirty="0">
                <a:effectLst/>
                <a:latin typeface="Arial" panose="020B0604020202020204" pitchFamily="34" charset="0"/>
              </a:rPr>
              <a:t>L’AEA ha commissionato il sistema Green Leaf al fine di sensibilizzare l’utente attraverso una semplice funzionalità di adozione di un albero.</a:t>
            </a:r>
            <a:endParaRPr lang="it-IT" dirty="0"/>
          </a:p>
        </p:txBody>
      </p:sp>
      <p:sp>
        <p:nvSpPr>
          <p:cNvPr id="4" name="Segnaposto numero diapositiva 3"/>
          <p:cNvSpPr>
            <a:spLocks noGrp="1"/>
          </p:cNvSpPr>
          <p:nvPr>
            <p:ph type="sldNum" sz="quarter" idx="5"/>
          </p:nvPr>
        </p:nvSpPr>
        <p:spPr/>
        <p:txBody>
          <a:bodyPr/>
          <a:lstStyle/>
          <a:p>
            <a:fld id="{E8C18BCD-3777-467B-A860-D947383A7154}" type="slidenum">
              <a:rPr lang="it-IT" smtClean="0"/>
              <a:t>3</a:t>
            </a:fld>
            <a:endParaRPr lang="it-IT"/>
          </a:p>
        </p:txBody>
      </p:sp>
    </p:spTree>
    <p:extLst>
      <p:ext uri="{BB962C8B-B14F-4D97-AF65-F5344CB8AC3E}">
        <p14:creationId xmlns:p14="http://schemas.microsoft.com/office/powerpoint/2010/main" val="42839943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Il sito dell’AEA fornisce la possibilità di monitorare l’inquinamento dell’aria di una certa area selezionata</a:t>
            </a:r>
          </a:p>
        </p:txBody>
      </p:sp>
      <p:sp>
        <p:nvSpPr>
          <p:cNvPr id="4" name="Segnaposto numero diapositiva 3"/>
          <p:cNvSpPr>
            <a:spLocks noGrp="1"/>
          </p:cNvSpPr>
          <p:nvPr>
            <p:ph type="sldNum" sz="quarter" idx="5"/>
          </p:nvPr>
        </p:nvSpPr>
        <p:spPr/>
        <p:txBody>
          <a:bodyPr/>
          <a:lstStyle/>
          <a:p>
            <a:fld id="{E8C18BCD-3777-467B-A860-D947383A7154}" type="slidenum">
              <a:rPr lang="it-IT" smtClean="0"/>
              <a:t>4</a:t>
            </a:fld>
            <a:endParaRPr lang="it-IT"/>
          </a:p>
        </p:txBody>
      </p:sp>
    </p:spTree>
    <p:extLst>
      <p:ext uri="{BB962C8B-B14F-4D97-AF65-F5344CB8AC3E}">
        <p14:creationId xmlns:p14="http://schemas.microsoft.com/office/powerpoint/2010/main" val="3915979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Il sistema Green Leaf si premette di ampliare questa funzionalità, aggiungendo oltre al monitoraggio Regionale, anche il monitoraggio futuro di inquinamento (grazie al piccolo contributo dato dalla piantumazione di un albero da parte dell’utente) Sarà quindi possibile adottare un albero, creare e riscattare un buono regalo, e fare il calcolo della Co2 causata nell’arco della giornata.</a:t>
            </a:r>
          </a:p>
        </p:txBody>
      </p:sp>
      <p:sp>
        <p:nvSpPr>
          <p:cNvPr id="4" name="Segnaposto numero diapositiva 3"/>
          <p:cNvSpPr>
            <a:spLocks noGrp="1"/>
          </p:cNvSpPr>
          <p:nvPr>
            <p:ph type="sldNum" sz="quarter" idx="5"/>
          </p:nvPr>
        </p:nvSpPr>
        <p:spPr/>
        <p:txBody>
          <a:bodyPr/>
          <a:lstStyle/>
          <a:p>
            <a:fld id="{E8C18BCD-3777-467B-A860-D947383A7154}" type="slidenum">
              <a:rPr lang="it-IT" smtClean="0"/>
              <a:t>5</a:t>
            </a:fld>
            <a:endParaRPr lang="it-IT"/>
          </a:p>
        </p:txBody>
      </p:sp>
    </p:spTree>
    <p:extLst>
      <p:ext uri="{BB962C8B-B14F-4D97-AF65-F5344CB8AC3E}">
        <p14:creationId xmlns:p14="http://schemas.microsoft.com/office/powerpoint/2010/main" val="2246974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Si è scelto di seguire nel corso della discussione «Selezione albero» facente parte della macro funzionalità di Adozione Albero avente questo codice -&gt;, con questo requisito.</a:t>
            </a:r>
          </a:p>
        </p:txBody>
      </p:sp>
      <p:sp>
        <p:nvSpPr>
          <p:cNvPr id="4" name="Segnaposto numero diapositiva 3"/>
          <p:cNvSpPr>
            <a:spLocks noGrp="1"/>
          </p:cNvSpPr>
          <p:nvPr>
            <p:ph type="sldNum" sz="quarter" idx="5"/>
          </p:nvPr>
        </p:nvSpPr>
        <p:spPr/>
        <p:txBody>
          <a:bodyPr/>
          <a:lstStyle/>
          <a:p>
            <a:fld id="{E8C18BCD-3777-467B-A860-D947383A7154}" type="slidenum">
              <a:rPr lang="it-IT" smtClean="0"/>
              <a:t>6</a:t>
            </a:fld>
            <a:endParaRPr lang="it-IT"/>
          </a:p>
        </p:txBody>
      </p:sp>
    </p:spTree>
    <p:extLst>
      <p:ext uri="{BB962C8B-B14F-4D97-AF65-F5344CB8AC3E}">
        <p14:creationId xmlns:p14="http://schemas.microsoft.com/office/powerpoint/2010/main" val="2253895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vengono mostrate le operazioni che l’utente può effettuare tra cui …</a:t>
            </a:r>
          </a:p>
        </p:txBody>
      </p:sp>
      <p:sp>
        <p:nvSpPr>
          <p:cNvPr id="4" name="Segnaposto numero diapositiva 3"/>
          <p:cNvSpPr>
            <a:spLocks noGrp="1"/>
          </p:cNvSpPr>
          <p:nvPr>
            <p:ph type="sldNum" sz="quarter" idx="5"/>
          </p:nvPr>
        </p:nvSpPr>
        <p:spPr/>
        <p:txBody>
          <a:bodyPr/>
          <a:lstStyle/>
          <a:p>
            <a:fld id="{E8C18BCD-3777-467B-A860-D947383A7154}" type="slidenum">
              <a:rPr lang="it-IT" smtClean="0"/>
              <a:t>7</a:t>
            </a:fld>
            <a:endParaRPr lang="it-IT"/>
          </a:p>
        </p:txBody>
      </p:sp>
    </p:spTree>
    <p:extLst>
      <p:ext uri="{BB962C8B-B14F-4D97-AF65-F5344CB8AC3E}">
        <p14:creationId xmlns:p14="http://schemas.microsoft.com/office/powerpoint/2010/main" val="18166511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E qui ci troviamo ad analizzare lo scenario della funzionalità</a:t>
            </a:r>
          </a:p>
        </p:txBody>
      </p:sp>
      <p:sp>
        <p:nvSpPr>
          <p:cNvPr id="4" name="Segnaposto numero diapositiva 3"/>
          <p:cNvSpPr>
            <a:spLocks noGrp="1"/>
          </p:cNvSpPr>
          <p:nvPr>
            <p:ph type="sldNum" sz="quarter" idx="5"/>
          </p:nvPr>
        </p:nvSpPr>
        <p:spPr/>
        <p:txBody>
          <a:bodyPr/>
          <a:lstStyle/>
          <a:p>
            <a:fld id="{E8C18BCD-3777-467B-A860-D947383A7154}" type="slidenum">
              <a:rPr lang="it-IT" smtClean="0"/>
              <a:t>8</a:t>
            </a:fld>
            <a:endParaRPr lang="it-IT"/>
          </a:p>
        </p:txBody>
      </p:sp>
    </p:spTree>
    <p:extLst>
      <p:ext uri="{BB962C8B-B14F-4D97-AF65-F5344CB8AC3E}">
        <p14:creationId xmlns:p14="http://schemas.microsoft.com/office/powerpoint/2010/main" val="39444445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 Analizziamo nel dettaglio il flusso degli eventi visti nello scenario attraverso lo Use Case</a:t>
            </a:r>
          </a:p>
        </p:txBody>
      </p:sp>
      <p:sp>
        <p:nvSpPr>
          <p:cNvPr id="4" name="Segnaposto numero diapositiva 3"/>
          <p:cNvSpPr>
            <a:spLocks noGrp="1"/>
          </p:cNvSpPr>
          <p:nvPr>
            <p:ph type="sldNum" sz="quarter" idx="5"/>
          </p:nvPr>
        </p:nvSpPr>
        <p:spPr/>
        <p:txBody>
          <a:bodyPr/>
          <a:lstStyle/>
          <a:p>
            <a:fld id="{E8C18BCD-3777-467B-A860-D947383A7154}" type="slidenum">
              <a:rPr lang="it-IT" smtClean="0"/>
              <a:t>9</a:t>
            </a:fld>
            <a:endParaRPr lang="it-IT"/>
          </a:p>
        </p:txBody>
      </p:sp>
    </p:spTree>
    <p:extLst>
      <p:ext uri="{BB962C8B-B14F-4D97-AF65-F5344CB8AC3E}">
        <p14:creationId xmlns:p14="http://schemas.microsoft.com/office/powerpoint/2010/main" val="1122623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2A8E95-D326-99C4-0151-52C0D9687754}"/>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14799B51-CCD3-86C8-664E-14FDBEA25E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07AA91D2-D862-FE2B-A8B9-CF8083639DFE}"/>
              </a:ext>
            </a:extLst>
          </p:cNvPr>
          <p:cNvSpPr>
            <a:spLocks noGrp="1"/>
          </p:cNvSpPr>
          <p:nvPr>
            <p:ph type="dt" sz="half" idx="10"/>
          </p:nvPr>
        </p:nvSpPr>
        <p:spPr/>
        <p:txBody>
          <a:bodyPr/>
          <a:lstStyle/>
          <a:p>
            <a:fld id="{D8DD7831-3701-473D-8F40-3C1A71458AC8}" type="datetimeFigureOut">
              <a:rPr lang="it-IT" smtClean="0"/>
              <a:t>20/12/2022</a:t>
            </a:fld>
            <a:endParaRPr lang="it-IT"/>
          </a:p>
        </p:txBody>
      </p:sp>
      <p:sp>
        <p:nvSpPr>
          <p:cNvPr id="5" name="Segnaposto piè di pagina 4">
            <a:extLst>
              <a:ext uri="{FF2B5EF4-FFF2-40B4-BE49-F238E27FC236}">
                <a16:creationId xmlns:a16="http://schemas.microsoft.com/office/drawing/2014/main" id="{3915E7F9-F3D0-7364-0ECA-78B885CFF0B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CF70E66F-C26C-B947-906A-805D7243779F}"/>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1820388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EE3D5F-90CC-9D60-EB6B-F6A0FD418668}"/>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007A0BD-6BB6-9978-49FC-32480DFD14FC}"/>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E2D36ABE-7210-C18D-7AE3-8060A0CDA3A9}"/>
              </a:ext>
            </a:extLst>
          </p:cNvPr>
          <p:cNvSpPr>
            <a:spLocks noGrp="1"/>
          </p:cNvSpPr>
          <p:nvPr>
            <p:ph type="dt" sz="half" idx="10"/>
          </p:nvPr>
        </p:nvSpPr>
        <p:spPr/>
        <p:txBody>
          <a:bodyPr/>
          <a:lstStyle/>
          <a:p>
            <a:fld id="{D8DD7831-3701-473D-8F40-3C1A71458AC8}" type="datetimeFigureOut">
              <a:rPr lang="it-IT" smtClean="0"/>
              <a:t>20/12/2022</a:t>
            </a:fld>
            <a:endParaRPr lang="it-IT"/>
          </a:p>
        </p:txBody>
      </p:sp>
      <p:sp>
        <p:nvSpPr>
          <p:cNvPr id="5" name="Segnaposto piè di pagina 4">
            <a:extLst>
              <a:ext uri="{FF2B5EF4-FFF2-40B4-BE49-F238E27FC236}">
                <a16:creationId xmlns:a16="http://schemas.microsoft.com/office/drawing/2014/main" id="{D9AA538E-F51E-0120-133F-48E65C853BB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463759B-4CA0-ADB6-9E24-30C8B865BB6D}"/>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1164943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B5E3A73E-5F96-B63A-1F60-5BF610DFBABF}"/>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F88204F-D194-4E1E-92D6-8FD879C85B9D}"/>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E63DE6B4-6EFE-3562-5153-7D08E6AE3109}"/>
              </a:ext>
            </a:extLst>
          </p:cNvPr>
          <p:cNvSpPr>
            <a:spLocks noGrp="1"/>
          </p:cNvSpPr>
          <p:nvPr>
            <p:ph type="dt" sz="half" idx="10"/>
          </p:nvPr>
        </p:nvSpPr>
        <p:spPr/>
        <p:txBody>
          <a:bodyPr/>
          <a:lstStyle/>
          <a:p>
            <a:fld id="{D8DD7831-3701-473D-8F40-3C1A71458AC8}" type="datetimeFigureOut">
              <a:rPr lang="it-IT" smtClean="0"/>
              <a:t>20/12/2022</a:t>
            </a:fld>
            <a:endParaRPr lang="it-IT"/>
          </a:p>
        </p:txBody>
      </p:sp>
      <p:sp>
        <p:nvSpPr>
          <p:cNvPr id="5" name="Segnaposto piè di pagina 4">
            <a:extLst>
              <a:ext uri="{FF2B5EF4-FFF2-40B4-BE49-F238E27FC236}">
                <a16:creationId xmlns:a16="http://schemas.microsoft.com/office/drawing/2014/main" id="{533AD745-8B39-E57F-5FC2-C87AFF717DB7}"/>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E4130DF0-7749-30E1-732F-32E01493476B}"/>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4153633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0089715-66D3-4B1E-FF0C-90E7AB7F7845}"/>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6254F156-9B18-57A8-BF5E-D3B10F84D159}"/>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16E066D-FA9B-0483-FE03-D74DBEC1D4C9}"/>
              </a:ext>
            </a:extLst>
          </p:cNvPr>
          <p:cNvSpPr>
            <a:spLocks noGrp="1"/>
          </p:cNvSpPr>
          <p:nvPr>
            <p:ph type="dt" sz="half" idx="10"/>
          </p:nvPr>
        </p:nvSpPr>
        <p:spPr/>
        <p:txBody>
          <a:bodyPr/>
          <a:lstStyle/>
          <a:p>
            <a:fld id="{D8DD7831-3701-473D-8F40-3C1A71458AC8}" type="datetimeFigureOut">
              <a:rPr lang="it-IT" smtClean="0"/>
              <a:t>20/12/2022</a:t>
            </a:fld>
            <a:endParaRPr lang="it-IT"/>
          </a:p>
        </p:txBody>
      </p:sp>
      <p:sp>
        <p:nvSpPr>
          <p:cNvPr id="5" name="Segnaposto piè di pagina 4">
            <a:extLst>
              <a:ext uri="{FF2B5EF4-FFF2-40B4-BE49-F238E27FC236}">
                <a16:creationId xmlns:a16="http://schemas.microsoft.com/office/drawing/2014/main" id="{0DE633E8-E8FF-EA09-AB57-DBC69E7843D5}"/>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3CE915F-B850-A7A2-F4AF-107D821CED23}"/>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1271749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57C1710-F8B6-C04D-09CA-2FCA51A61C4B}"/>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A8BFB0C6-1C16-BB6B-E3B8-946903A8E2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51CE19D4-FE94-0107-7917-764FFE64166D}"/>
              </a:ext>
            </a:extLst>
          </p:cNvPr>
          <p:cNvSpPr>
            <a:spLocks noGrp="1"/>
          </p:cNvSpPr>
          <p:nvPr>
            <p:ph type="dt" sz="half" idx="10"/>
          </p:nvPr>
        </p:nvSpPr>
        <p:spPr/>
        <p:txBody>
          <a:bodyPr/>
          <a:lstStyle/>
          <a:p>
            <a:fld id="{D8DD7831-3701-473D-8F40-3C1A71458AC8}" type="datetimeFigureOut">
              <a:rPr lang="it-IT" smtClean="0"/>
              <a:t>20/12/2022</a:t>
            </a:fld>
            <a:endParaRPr lang="it-IT"/>
          </a:p>
        </p:txBody>
      </p:sp>
      <p:sp>
        <p:nvSpPr>
          <p:cNvPr id="5" name="Segnaposto piè di pagina 4">
            <a:extLst>
              <a:ext uri="{FF2B5EF4-FFF2-40B4-BE49-F238E27FC236}">
                <a16:creationId xmlns:a16="http://schemas.microsoft.com/office/drawing/2014/main" id="{99562F6B-D23D-840C-5A97-3C2F8084CEF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0009C53-FAC4-71C5-4E66-EF8EBA9B66BA}"/>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2673207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84B740-A0DC-7429-7082-A53D03710FF2}"/>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2993651A-FEF9-3A45-F549-3B833A82EBBB}"/>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D41CEF7C-B0D2-2B5C-096F-F224C9FCAB91}"/>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509CA977-2024-EF58-8AB7-DE3FC6ACC5E2}"/>
              </a:ext>
            </a:extLst>
          </p:cNvPr>
          <p:cNvSpPr>
            <a:spLocks noGrp="1"/>
          </p:cNvSpPr>
          <p:nvPr>
            <p:ph type="dt" sz="half" idx="10"/>
          </p:nvPr>
        </p:nvSpPr>
        <p:spPr/>
        <p:txBody>
          <a:bodyPr/>
          <a:lstStyle/>
          <a:p>
            <a:fld id="{D8DD7831-3701-473D-8F40-3C1A71458AC8}" type="datetimeFigureOut">
              <a:rPr lang="it-IT" smtClean="0"/>
              <a:t>20/12/2022</a:t>
            </a:fld>
            <a:endParaRPr lang="it-IT"/>
          </a:p>
        </p:txBody>
      </p:sp>
      <p:sp>
        <p:nvSpPr>
          <p:cNvPr id="6" name="Segnaposto piè di pagina 5">
            <a:extLst>
              <a:ext uri="{FF2B5EF4-FFF2-40B4-BE49-F238E27FC236}">
                <a16:creationId xmlns:a16="http://schemas.microsoft.com/office/drawing/2014/main" id="{5A0011A0-A213-BC30-42D1-DDF63BDCD45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CFBA713D-E567-64E1-2A2B-8907FFF801C3}"/>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3102644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E6B793A-7A25-3C4E-30C0-3BF4519905F8}"/>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FB2D2EEC-D5F2-7C73-6110-6B6E7CF909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0C96D333-CB7B-9C56-76E2-EB2D80119D04}"/>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642EDB94-08D3-7957-ADF6-3128E7A532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A85B046F-77E6-CF7B-70DC-5E74D8FB7BA0}"/>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DDC28D37-1980-210F-FEAD-EFB73BF27270}"/>
              </a:ext>
            </a:extLst>
          </p:cNvPr>
          <p:cNvSpPr>
            <a:spLocks noGrp="1"/>
          </p:cNvSpPr>
          <p:nvPr>
            <p:ph type="dt" sz="half" idx="10"/>
          </p:nvPr>
        </p:nvSpPr>
        <p:spPr/>
        <p:txBody>
          <a:bodyPr/>
          <a:lstStyle/>
          <a:p>
            <a:fld id="{D8DD7831-3701-473D-8F40-3C1A71458AC8}" type="datetimeFigureOut">
              <a:rPr lang="it-IT" smtClean="0"/>
              <a:t>20/12/2022</a:t>
            </a:fld>
            <a:endParaRPr lang="it-IT"/>
          </a:p>
        </p:txBody>
      </p:sp>
      <p:sp>
        <p:nvSpPr>
          <p:cNvPr id="8" name="Segnaposto piè di pagina 7">
            <a:extLst>
              <a:ext uri="{FF2B5EF4-FFF2-40B4-BE49-F238E27FC236}">
                <a16:creationId xmlns:a16="http://schemas.microsoft.com/office/drawing/2014/main" id="{B98043E2-FBD3-AA04-3C93-4E5091E54D76}"/>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C769D13D-D1F4-B716-3783-E9DF0BD67DC0}"/>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1278848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D5BEC49-44A8-BE81-D227-D4C3B04F5A3C}"/>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5E8165AD-4C97-7B5E-F6DF-657FC940BB83}"/>
              </a:ext>
            </a:extLst>
          </p:cNvPr>
          <p:cNvSpPr>
            <a:spLocks noGrp="1"/>
          </p:cNvSpPr>
          <p:nvPr>
            <p:ph type="dt" sz="half" idx="10"/>
          </p:nvPr>
        </p:nvSpPr>
        <p:spPr/>
        <p:txBody>
          <a:bodyPr/>
          <a:lstStyle/>
          <a:p>
            <a:fld id="{D8DD7831-3701-473D-8F40-3C1A71458AC8}" type="datetimeFigureOut">
              <a:rPr lang="it-IT" smtClean="0"/>
              <a:t>20/12/2022</a:t>
            </a:fld>
            <a:endParaRPr lang="it-IT"/>
          </a:p>
        </p:txBody>
      </p:sp>
      <p:sp>
        <p:nvSpPr>
          <p:cNvPr id="4" name="Segnaposto piè di pagina 3">
            <a:extLst>
              <a:ext uri="{FF2B5EF4-FFF2-40B4-BE49-F238E27FC236}">
                <a16:creationId xmlns:a16="http://schemas.microsoft.com/office/drawing/2014/main" id="{9E60CE22-71D6-B5D9-337B-FEDBF5B49331}"/>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7378276D-A0BF-858A-1DAA-6C4078751C97}"/>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233292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400FD28D-E460-717B-0D73-73FFBDB7A7EF}"/>
              </a:ext>
            </a:extLst>
          </p:cNvPr>
          <p:cNvSpPr>
            <a:spLocks noGrp="1"/>
          </p:cNvSpPr>
          <p:nvPr>
            <p:ph type="dt" sz="half" idx="10"/>
          </p:nvPr>
        </p:nvSpPr>
        <p:spPr/>
        <p:txBody>
          <a:bodyPr/>
          <a:lstStyle/>
          <a:p>
            <a:fld id="{D8DD7831-3701-473D-8F40-3C1A71458AC8}" type="datetimeFigureOut">
              <a:rPr lang="it-IT" smtClean="0"/>
              <a:t>20/12/2022</a:t>
            </a:fld>
            <a:endParaRPr lang="it-IT"/>
          </a:p>
        </p:txBody>
      </p:sp>
      <p:sp>
        <p:nvSpPr>
          <p:cNvPr id="3" name="Segnaposto piè di pagina 2">
            <a:extLst>
              <a:ext uri="{FF2B5EF4-FFF2-40B4-BE49-F238E27FC236}">
                <a16:creationId xmlns:a16="http://schemas.microsoft.com/office/drawing/2014/main" id="{C6675CD5-C63F-E2D0-D324-43EBD6921894}"/>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B8C331F5-3A32-9645-A068-DBD210DA43ED}"/>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2984793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A0F26A3-2BC4-A864-E894-E19A666C12A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6BA2F5FA-65B6-808B-F737-98C16AEB04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256B3122-05E6-9BCA-81E8-79FB6B9E6C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EDA5BE0C-A44C-8F1F-4A1D-C6FDD7276C98}"/>
              </a:ext>
            </a:extLst>
          </p:cNvPr>
          <p:cNvSpPr>
            <a:spLocks noGrp="1"/>
          </p:cNvSpPr>
          <p:nvPr>
            <p:ph type="dt" sz="half" idx="10"/>
          </p:nvPr>
        </p:nvSpPr>
        <p:spPr/>
        <p:txBody>
          <a:bodyPr/>
          <a:lstStyle/>
          <a:p>
            <a:fld id="{D8DD7831-3701-473D-8F40-3C1A71458AC8}" type="datetimeFigureOut">
              <a:rPr lang="it-IT" smtClean="0"/>
              <a:t>20/12/2022</a:t>
            </a:fld>
            <a:endParaRPr lang="it-IT"/>
          </a:p>
        </p:txBody>
      </p:sp>
      <p:sp>
        <p:nvSpPr>
          <p:cNvPr id="6" name="Segnaposto piè di pagina 5">
            <a:extLst>
              <a:ext uri="{FF2B5EF4-FFF2-40B4-BE49-F238E27FC236}">
                <a16:creationId xmlns:a16="http://schemas.microsoft.com/office/drawing/2014/main" id="{32267816-EBA3-7E69-259C-C75187DB8A88}"/>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27B90250-2C27-DBF0-3085-CF0B61B10D81}"/>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3920058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C172157-8D4F-37BE-D3E0-294029922CC3}"/>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AC942D5B-5EE9-E836-6335-F3B0DCBD18F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A2E16D1C-6D92-DEF4-1E82-95A2A2D35D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B1A408E1-2C63-3113-3051-59B945E0C92F}"/>
              </a:ext>
            </a:extLst>
          </p:cNvPr>
          <p:cNvSpPr>
            <a:spLocks noGrp="1"/>
          </p:cNvSpPr>
          <p:nvPr>
            <p:ph type="dt" sz="half" idx="10"/>
          </p:nvPr>
        </p:nvSpPr>
        <p:spPr/>
        <p:txBody>
          <a:bodyPr/>
          <a:lstStyle/>
          <a:p>
            <a:fld id="{D8DD7831-3701-473D-8F40-3C1A71458AC8}" type="datetimeFigureOut">
              <a:rPr lang="it-IT" smtClean="0"/>
              <a:t>20/12/2022</a:t>
            </a:fld>
            <a:endParaRPr lang="it-IT"/>
          </a:p>
        </p:txBody>
      </p:sp>
      <p:sp>
        <p:nvSpPr>
          <p:cNvPr id="6" name="Segnaposto piè di pagina 5">
            <a:extLst>
              <a:ext uri="{FF2B5EF4-FFF2-40B4-BE49-F238E27FC236}">
                <a16:creationId xmlns:a16="http://schemas.microsoft.com/office/drawing/2014/main" id="{FD92CE3C-E84F-4B6A-A7E8-E1080FF6BD2F}"/>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7EFE4118-555D-7EF7-C00A-CFB0088064A3}"/>
              </a:ext>
            </a:extLst>
          </p:cNvPr>
          <p:cNvSpPr>
            <a:spLocks noGrp="1"/>
          </p:cNvSpPr>
          <p:nvPr>
            <p:ph type="sldNum" sz="quarter" idx="12"/>
          </p:nvPr>
        </p:nvSpPr>
        <p:spPr/>
        <p:txBody>
          <a:bodyPr/>
          <a:lstStyle/>
          <a:p>
            <a:fld id="{A2DA0BCF-E1F3-442D-9480-AE2D8F5952D7}" type="slidenum">
              <a:rPr lang="it-IT" smtClean="0"/>
              <a:t>‹N›</a:t>
            </a:fld>
            <a:endParaRPr lang="it-IT"/>
          </a:p>
        </p:txBody>
      </p:sp>
    </p:spTree>
    <p:extLst>
      <p:ext uri="{BB962C8B-B14F-4D97-AF65-F5344CB8AC3E}">
        <p14:creationId xmlns:p14="http://schemas.microsoft.com/office/powerpoint/2010/main" val="1589826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AD716C2B-8F98-EA82-A580-069E3E934F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1FD4CE4-3564-1EE1-89E7-4203BE249C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A8548F13-CAC9-13DA-E8AC-DE39629C73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DD7831-3701-473D-8F40-3C1A71458AC8}" type="datetimeFigureOut">
              <a:rPr lang="it-IT" smtClean="0"/>
              <a:t>20/12/2022</a:t>
            </a:fld>
            <a:endParaRPr lang="it-IT"/>
          </a:p>
        </p:txBody>
      </p:sp>
      <p:sp>
        <p:nvSpPr>
          <p:cNvPr id="5" name="Segnaposto piè di pagina 4">
            <a:extLst>
              <a:ext uri="{FF2B5EF4-FFF2-40B4-BE49-F238E27FC236}">
                <a16:creationId xmlns:a16="http://schemas.microsoft.com/office/drawing/2014/main" id="{C0B0FB21-3B0B-77EF-DED1-B906733CB6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6E626A9C-CECE-145B-D402-A4A2470B4D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DA0BCF-E1F3-442D-9480-AE2D8F5952D7}" type="slidenum">
              <a:rPr lang="it-IT" smtClean="0"/>
              <a:t>‹N›</a:t>
            </a:fld>
            <a:endParaRPr lang="it-IT"/>
          </a:p>
        </p:txBody>
      </p:sp>
    </p:spTree>
    <p:extLst>
      <p:ext uri="{BB962C8B-B14F-4D97-AF65-F5344CB8AC3E}">
        <p14:creationId xmlns:p14="http://schemas.microsoft.com/office/powerpoint/2010/main" val="26529793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28.svg"/><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1.jpg"/><Relationship Id="rId7"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31.png"/><Relationship Id="rId11" Type="http://schemas.openxmlformats.org/officeDocument/2006/relationships/image" Target="../media/image28.svg"/><Relationship Id="rId5" Type="http://schemas.openxmlformats.org/officeDocument/2006/relationships/image" Target="../media/image30.png"/><Relationship Id="rId10" Type="http://schemas.openxmlformats.org/officeDocument/2006/relationships/image" Target="../media/image27.png"/><Relationship Id="rId4" Type="http://schemas.openxmlformats.org/officeDocument/2006/relationships/image" Target="../media/image29.png"/><Relationship Id="rId9"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39.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jpg"/><Relationship Id="rId4" Type="http://schemas.openxmlformats.org/officeDocument/2006/relationships/image" Target="../media/image4.png"/><Relationship Id="rId9" Type="http://schemas.openxmlformats.org/officeDocument/2006/relationships/image" Target="../media/image9.jpg"/></Relationships>
</file>

<file path=ppt/slides/_rels/slide20.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package" Target="../embeddings/Microsoft_Excel_Worksheet.xlsx"/><Relationship Id="rId1" Type="http://schemas.openxmlformats.org/officeDocument/2006/relationships/slideLayout" Target="../slideLayouts/slideLayout7.xml"/><Relationship Id="rId5" Type="http://schemas.openxmlformats.org/officeDocument/2006/relationships/image" Target="../media/image48.svg"/><Relationship Id="rId4" Type="http://schemas.openxmlformats.org/officeDocument/2006/relationships/image" Target="../media/image47.png"/></Relationships>
</file>

<file path=ppt/slides/_rels/slide2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16.sv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51.png"/><Relationship Id="rId1" Type="http://schemas.openxmlformats.org/officeDocument/2006/relationships/slideLayout" Target="../slideLayouts/slideLayout7.xml"/><Relationship Id="rId5" Type="http://schemas.openxmlformats.org/officeDocument/2006/relationships/image" Target="../media/image24.sv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24.sv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3.jpg"/><Relationship Id="rId4" Type="http://schemas.openxmlformats.org/officeDocument/2006/relationships/image" Target="../media/image12.jp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6.sv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4.sv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E9B788-6BB6-E982-249F-7234538DB384}"/>
              </a:ext>
            </a:extLst>
          </p:cNvPr>
          <p:cNvSpPr>
            <a:spLocks noGrp="1"/>
          </p:cNvSpPr>
          <p:nvPr>
            <p:ph type="ctrTitle"/>
          </p:nvPr>
        </p:nvSpPr>
        <p:spPr/>
        <p:txBody>
          <a:bodyPr/>
          <a:lstStyle/>
          <a:p>
            <a:endParaRPr lang="it-IT"/>
          </a:p>
        </p:txBody>
      </p:sp>
      <p:sp>
        <p:nvSpPr>
          <p:cNvPr id="3" name="Sottotitolo 2">
            <a:extLst>
              <a:ext uri="{FF2B5EF4-FFF2-40B4-BE49-F238E27FC236}">
                <a16:creationId xmlns:a16="http://schemas.microsoft.com/office/drawing/2014/main" id="{DD875E94-3755-7FFF-AC3A-AC3DFA102FE2}"/>
              </a:ext>
            </a:extLst>
          </p:cNvPr>
          <p:cNvSpPr>
            <a:spLocks noGrp="1"/>
          </p:cNvSpPr>
          <p:nvPr>
            <p:ph type="subTitle" idx="1"/>
          </p:nvPr>
        </p:nvSpPr>
        <p:spPr/>
        <p:txBody>
          <a:bodyPr/>
          <a:lstStyle/>
          <a:p>
            <a:endParaRPr lang="it-IT"/>
          </a:p>
        </p:txBody>
      </p:sp>
      <p:pic>
        <p:nvPicPr>
          <p:cNvPr id="4" name="Immagine 3" descr="Immagine che contiene pianta, palma, foglia, filetto&#10;&#10;Descrizione generata automaticamente">
            <a:extLst>
              <a:ext uri="{FF2B5EF4-FFF2-40B4-BE49-F238E27FC236}">
                <a16:creationId xmlns:a16="http://schemas.microsoft.com/office/drawing/2014/main" id="{97DA52F7-751F-C473-6A2B-7ECBC5B8667A}"/>
              </a:ext>
            </a:extLst>
          </p:cNvPr>
          <p:cNvPicPr>
            <a:picLocks noChangeAspect="1"/>
          </p:cNvPicPr>
          <p:nvPr/>
        </p:nvPicPr>
        <p:blipFill>
          <a:blip r:embed="rId3"/>
          <a:stretch>
            <a:fillRect/>
          </a:stretch>
        </p:blipFill>
        <p:spPr>
          <a:xfrm>
            <a:off x="0" y="0"/>
            <a:ext cx="12192000" cy="6858000"/>
          </a:xfrm>
          <a:prstGeom prst="rect">
            <a:avLst/>
          </a:prstGeom>
        </p:spPr>
      </p:pic>
      <p:sp>
        <p:nvSpPr>
          <p:cNvPr id="5" name="Rettangolo con angoli arrotondati 4">
            <a:extLst>
              <a:ext uri="{FF2B5EF4-FFF2-40B4-BE49-F238E27FC236}">
                <a16:creationId xmlns:a16="http://schemas.microsoft.com/office/drawing/2014/main" id="{3245C101-E4BE-BC2A-2119-67D5681DA660}"/>
              </a:ext>
            </a:extLst>
          </p:cNvPr>
          <p:cNvSpPr/>
          <p:nvPr/>
        </p:nvSpPr>
        <p:spPr>
          <a:xfrm>
            <a:off x="864079" y="724619"/>
            <a:ext cx="10463841" cy="5408762"/>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7" name="Immagine 6">
            <a:extLst>
              <a:ext uri="{FF2B5EF4-FFF2-40B4-BE49-F238E27FC236}">
                <a16:creationId xmlns:a16="http://schemas.microsoft.com/office/drawing/2014/main" id="{5DDDEEEA-21B4-9A48-FBE0-F5DDE82426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0850" y="1460550"/>
            <a:ext cx="9110297" cy="3936899"/>
          </a:xfrm>
          <a:prstGeom prst="rect">
            <a:avLst/>
          </a:prstGeom>
        </p:spPr>
      </p:pic>
    </p:spTree>
    <p:extLst>
      <p:ext uri="{BB962C8B-B14F-4D97-AF65-F5344CB8AC3E}">
        <p14:creationId xmlns:p14="http://schemas.microsoft.com/office/powerpoint/2010/main" val="12239457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descr="Immagine che contiene pianta, palma, foglia, filetto&#10;&#10;Descrizione generata automaticamente">
            <a:extLst>
              <a:ext uri="{FF2B5EF4-FFF2-40B4-BE49-F238E27FC236}">
                <a16:creationId xmlns:a16="http://schemas.microsoft.com/office/drawing/2014/main" id="{3F255784-D9D5-8059-3433-3552B408A18C}"/>
              </a:ext>
            </a:extLst>
          </p:cNvPr>
          <p:cNvPicPr>
            <a:picLocks noChangeAspect="1"/>
          </p:cNvPicPr>
          <p:nvPr/>
        </p:nvPicPr>
        <p:blipFill>
          <a:blip r:embed="rId3"/>
          <a:stretch>
            <a:fillRect/>
          </a:stretch>
        </p:blipFill>
        <p:spPr>
          <a:xfrm>
            <a:off x="0" y="0"/>
            <a:ext cx="7324165" cy="6858000"/>
          </a:xfrm>
          <a:prstGeom prst="rect">
            <a:avLst/>
          </a:prstGeom>
        </p:spPr>
      </p:pic>
      <p:sp>
        <p:nvSpPr>
          <p:cNvPr id="5" name="Rettangolo 4">
            <a:extLst>
              <a:ext uri="{FF2B5EF4-FFF2-40B4-BE49-F238E27FC236}">
                <a16:creationId xmlns:a16="http://schemas.microsoft.com/office/drawing/2014/main" id="{863124C0-3139-5ED7-F2C0-D62352891A6A}"/>
              </a:ext>
            </a:extLst>
          </p:cNvPr>
          <p:cNvSpPr/>
          <p:nvPr/>
        </p:nvSpPr>
        <p:spPr>
          <a:xfrm>
            <a:off x="1470983" y="416626"/>
            <a:ext cx="3653467" cy="6024748"/>
          </a:xfrm>
          <a:prstGeom prst="rect">
            <a:avLst/>
          </a:prstGeom>
          <a:blipFill rotWithShape="1">
            <a:blip r:embed="rId4"/>
            <a:srcRect/>
            <a:stretch>
              <a:fillRect l="-4000" r="-4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6" name="CasellaDiTesto 5">
            <a:extLst>
              <a:ext uri="{FF2B5EF4-FFF2-40B4-BE49-F238E27FC236}">
                <a16:creationId xmlns:a16="http://schemas.microsoft.com/office/drawing/2014/main" id="{520F62E7-16B5-CFE3-E669-0C3A3521A896}"/>
              </a:ext>
            </a:extLst>
          </p:cNvPr>
          <p:cNvSpPr txBox="1"/>
          <p:nvPr/>
        </p:nvSpPr>
        <p:spPr>
          <a:xfrm>
            <a:off x="7570008" y="2533329"/>
            <a:ext cx="4621992" cy="584775"/>
          </a:xfrm>
          <a:prstGeom prst="rect">
            <a:avLst/>
          </a:prstGeom>
          <a:noFill/>
        </p:spPr>
        <p:txBody>
          <a:bodyPr wrap="square">
            <a:spAutoFit/>
          </a:bodyPr>
          <a:lstStyle/>
          <a:p>
            <a:pPr algn="ctr"/>
            <a:r>
              <a:rPr lang="it-IT" sz="3200" dirty="0">
                <a:ln/>
                <a:solidFill>
                  <a:schemeClr val="tx1">
                    <a:lumMod val="75000"/>
                    <a:lumOff val="25000"/>
                  </a:schemeClr>
                </a:solidFill>
                <a:latin typeface="Montserrat Black" pitchFamily="2" charset="0"/>
              </a:rPr>
              <a:t>Sistema proposto</a:t>
            </a:r>
            <a:endParaRPr lang="it-IT" sz="3200" dirty="0">
              <a:latin typeface="Montserrat Black" pitchFamily="2" charset="0"/>
            </a:endParaRPr>
          </a:p>
        </p:txBody>
      </p:sp>
      <p:sp>
        <p:nvSpPr>
          <p:cNvPr id="3" name="CasellaDiTesto 2">
            <a:extLst>
              <a:ext uri="{FF2B5EF4-FFF2-40B4-BE49-F238E27FC236}">
                <a16:creationId xmlns:a16="http://schemas.microsoft.com/office/drawing/2014/main" id="{04C7CB51-3A79-A86C-498A-6B38AD76D3CB}"/>
              </a:ext>
            </a:extLst>
          </p:cNvPr>
          <p:cNvSpPr txBox="1"/>
          <p:nvPr/>
        </p:nvSpPr>
        <p:spPr>
          <a:xfrm>
            <a:off x="8061348" y="3236976"/>
            <a:ext cx="3639312" cy="1477328"/>
          </a:xfrm>
          <a:prstGeom prst="rect">
            <a:avLst/>
          </a:prstGeom>
          <a:noFill/>
        </p:spPr>
        <p:txBody>
          <a:bodyPr wrap="square">
            <a:spAutoFit/>
          </a:bodyPr>
          <a:lstStyle/>
          <a:p>
            <a:pPr algn="ctr"/>
            <a:r>
              <a:rPr lang="it-IT" dirty="0">
                <a:ln/>
                <a:solidFill>
                  <a:schemeClr val="tx1">
                    <a:lumMod val="75000"/>
                    <a:lumOff val="25000"/>
                  </a:schemeClr>
                </a:solidFill>
                <a:latin typeface="Montserrat Medium" pitchFamily="2" charset="0"/>
              </a:rPr>
              <a:t>Si è scelto per questa presentazione di analizzare le funzioni «Seleziona un albero» e «Visualizza piantumazioni»</a:t>
            </a:r>
          </a:p>
        </p:txBody>
      </p:sp>
    </p:spTree>
    <p:extLst>
      <p:ext uri="{BB962C8B-B14F-4D97-AF65-F5344CB8AC3E}">
        <p14:creationId xmlns:p14="http://schemas.microsoft.com/office/powerpoint/2010/main" val="4023656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32" presetClass="emph" presetSubtype="0" fill="hold" grpId="0" nodeType="clickEffect">
                                  <p:stCondLst>
                                    <p:cond delay="0"/>
                                  </p:stCondLst>
                                  <p:childTnLst>
                                    <p:animRot by="120000">
                                      <p:cBhvr>
                                        <p:cTn id="18" dur="100" fill="hold">
                                          <p:stCondLst>
                                            <p:cond delay="0"/>
                                          </p:stCondLst>
                                        </p:cTn>
                                        <p:tgtEl>
                                          <p:spTgt spid="3"/>
                                        </p:tgtEl>
                                        <p:attrNameLst>
                                          <p:attrName>r</p:attrName>
                                        </p:attrNameLst>
                                      </p:cBhvr>
                                    </p:animRot>
                                    <p:animRot by="-240000">
                                      <p:cBhvr>
                                        <p:cTn id="19" dur="200" fill="hold">
                                          <p:stCondLst>
                                            <p:cond delay="200"/>
                                          </p:stCondLst>
                                        </p:cTn>
                                        <p:tgtEl>
                                          <p:spTgt spid="3"/>
                                        </p:tgtEl>
                                        <p:attrNameLst>
                                          <p:attrName>r</p:attrName>
                                        </p:attrNameLst>
                                      </p:cBhvr>
                                    </p:animRot>
                                    <p:animRot by="240000">
                                      <p:cBhvr>
                                        <p:cTn id="20" dur="200" fill="hold">
                                          <p:stCondLst>
                                            <p:cond delay="400"/>
                                          </p:stCondLst>
                                        </p:cTn>
                                        <p:tgtEl>
                                          <p:spTgt spid="3"/>
                                        </p:tgtEl>
                                        <p:attrNameLst>
                                          <p:attrName>r</p:attrName>
                                        </p:attrNameLst>
                                      </p:cBhvr>
                                    </p:animRot>
                                    <p:animRot by="-240000">
                                      <p:cBhvr>
                                        <p:cTn id="21" dur="200" fill="hold">
                                          <p:stCondLst>
                                            <p:cond delay="600"/>
                                          </p:stCondLst>
                                        </p:cTn>
                                        <p:tgtEl>
                                          <p:spTgt spid="3"/>
                                        </p:tgtEl>
                                        <p:attrNameLst>
                                          <p:attrName>r</p:attrName>
                                        </p:attrNameLst>
                                      </p:cBhvr>
                                    </p:animRot>
                                    <p:animRot by="120000">
                                      <p:cBhvr>
                                        <p:cTn id="22" dur="200" fill="hold">
                                          <p:stCondLst>
                                            <p:cond delay="8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34D116F2-5294-26FC-634F-DAA1747001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2822" y="0"/>
            <a:ext cx="6459178" cy="6858000"/>
          </a:xfrm>
          <a:prstGeom prst="rect">
            <a:avLst/>
          </a:prstGeom>
        </p:spPr>
      </p:pic>
      <p:sp>
        <p:nvSpPr>
          <p:cNvPr id="4" name="Rettangolo 3">
            <a:extLst>
              <a:ext uri="{FF2B5EF4-FFF2-40B4-BE49-F238E27FC236}">
                <a16:creationId xmlns:a16="http://schemas.microsoft.com/office/drawing/2014/main" id="{7BB8CEEB-D657-805C-3AC8-3828C5DA70A9}"/>
              </a:ext>
            </a:extLst>
          </p:cNvPr>
          <p:cNvSpPr/>
          <p:nvPr/>
        </p:nvSpPr>
        <p:spPr>
          <a:xfrm>
            <a:off x="0" y="0"/>
            <a:ext cx="5732822" cy="6858000"/>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17BE0735-91BA-3736-F489-F6CD14F73978}"/>
              </a:ext>
            </a:extLst>
          </p:cNvPr>
          <p:cNvSpPr txBox="1"/>
          <p:nvPr/>
        </p:nvSpPr>
        <p:spPr>
          <a:xfrm>
            <a:off x="0" y="3136612"/>
            <a:ext cx="5732822" cy="584775"/>
          </a:xfrm>
          <a:prstGeom prst="rect">
            <a:avLst/>
          </a:prstGeom>
          <a:noFill/>
        </p:spPr>
        <p:txBody>
          <a:bodyPr wrap="square">
            <a:spAutoFit/>
          </a:bodyPr>
          <a:lstStyle/>
          <a:p>
            <a:pPr algn="ctr"/>
            <a:r>
              <a:rPr lang="it-IT" sz="3200" dirty="0">
                <a:ln/>
                <a:solidFill>
                  <a:schemeClr val="bg1"/>
                </a:solidFill>
                <a:latin typeface="Montserrat Black" pitchFamily="2" charset="0"/>
              </a:rPr>
              <a:t>Sequence Diagram</a:t>
            </a:r>
            <a:endParaRPr lang="it-IT" sz="3200" dirty="0">
              <a:solidFill>
                <a:schemeClr val="bg1"/>
              </a:solidFill>
              <a:latin typeface="Montserrat Black" pitchFamily="2" charset="0"/>
            </a:endParaRPr>
          </a:p>
        </p:txBody>
      </p:sp>
      <p:pic>
        <p:nvPicPr>
          <p:cNvPr id="8" name="Elemento grafico 7" descr="Scena di foresta contorno">
            <a:extLst>
              <a:ext uri="{FF2B5EF4-FFF2-40B4-BE49-F238E27FC236}">
                <a16:creationId xmlns:a16="http://schemas.microsoft.com/office/drawing/2014/main" id="{3B967A2B-946B-C159-C8C7-0138F78EB7E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409211" y="2352040"/>
            <a:ext cx="914400" cy="914400"/>
          </a:xfrm>
          <a:prstGeom prst="rect">
            <a:avLst/>
          </a:prstGeom>
        </p:spPr>
      </p:pic>
      <p:pic>
        <p:nvPicPr>
          <p:cNvPr id="9" name="Elemento grafico 8" descr="Scena di foresta contorno">
            <a:extLst>
              <a:ext uri="{FF2B5EF4-FFF2-40B4-BE49-F238E27FC236}">
                <a16:creationId xmlns:a16="http://schemas.microsoft.com/office/drawing/2014/main" id="{25712952-C011-7E6F-F9F1-D0A40E07399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800000">
            <a:off x="2409211" y="3583950"/>
            <a:ext cx="914400" cy="914400"/>
          </a:xfrm>
          <a:prstGeom prst="rect">
            <a:avLst/>
          </a:prstGeom>
        </p:spPr>
      </p:pic>
    </p:spTree>
    <p:extLst>
      <p:ext uri="{BB962C8B-B14F-4D97-AF65-F5344CB8AC3E}">
        <p14:creationId xmlns:p14="http://schemas.microsoft.com/office/powerpoint/2010/main" val="3835385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magine 19" descr="Immagine che contiene pianta, palma, foglia, filetto&#10;&#10;Descrizione generata automaticamente">
            <a:extLst>
              <a:ext uri="{FF2B5EF4-FFF2-40B4-BE49-F238E27FC236}">
                <a16:creationId xmlns:a16="http://schemas.microsoft.com/office/drawing/2014/main" id="{DFF09CE9-81B7-434A-E535-D5AF84AE0337}"/>
              </a:ext>
            </a:extLst>
          </p:cNvPr>
          <p:cNvPicPr>
            <a:picLocks noChangeAspect="1"/>
          </p:cNvPicPr>
          <p:nvPr/>
        </p:nvPicPr>
        <p:blipFill>
          <a:blip r:embed="rId3"/>
          <a:stretch>
            <a:fillRect/>
          </a:stretch>
        </p:blipFill>
        <p:spPr>
          <a:xfrm>
            <a:off x="0" y="0"/>
            <a:ext cx="12192000" cy="6858000"/>
          </a:xfrm>
          <a:prstGeom prst="rect">
            <a:avLst/>
          </a:prstGeom>
        </p:spPr>
      </p:pic>
      <p:pic>
        <p:nvPicPr>
          <p:cNvPr id="3" name="Immagine 2">
            <a:extLst>
              <a:ext uri="{FF2B5EF4-FFF2-40B4-BE49-F238E27FC236}">
                <a16:creationId xmlns:a16="http://schemas.microsoft.com/office/drawing/2014/main" id="{9DCC7EF4-68B1-4583-B715-733C0EA1C7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2060" y="2460873"/>
            <a:ext cx="6743700" cy="590550"/>
          </a:xfrm>
          <a:prstGeom prst="rect">
            <a:avLst/>
          </a:prstGeom>
          <a:ln>
            <a:solidFill>
              <a:schemeClr val="tx1"/>
            </a:solidFill>
          </a:ln>
        </p:spPr>
      </p:pic>
      <p:pic>
        <p:nvPicPr>
          <p:cNvPr id="5" name="Immagine 4">
            <a:extLst>
              <a:ext uri="{FF2B5EF4-FFF2-40B4-BE49-F238E27FC236}">
                <a16:creationId xmlns:a16="http://schemas.microsoft.com/office/drawing/2014/main" id="{74854727-B3E5-B794-BC70-33B74FA4A9E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021" y="5973128"/>
            <a:ext cx="6762750" cy="590550"/>
          </a:xfrm>
          <a:prstGeom prst="rect">
            <a:avLst/>
          </a:prstGeom>
          <a:ln>
            <a:solidFill>
              <a:schemeClr val="tx1"/>
            </a:solidFill>
          </a:ln>
        </p:spPr>
      </p:pic>
      <p:pic>
        <p:nvPicPr>
          <p:cNvPr id="7" name="Immagine 6">
            <a:extLst>
              <a:ext uri="{FF2B5EF4-FFF2-40B4-BE49-F238E27FC236}">
                <a16:creationId xmlns:a16="http://schemas.microsoft.com/office/drawing/2014/main" id="{60238125-345E-5A70-8D33-5085D4A1F6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71110" y="4912519"/>
            <a:ext cx="6772275" cy="590550"/>
          </a:xfrm>
          <a:prstGeom prst="rect">
            <a:avLst/>
          </a:prstGeom>
          <a:ln>
            <a:solidFill>
              <a:schemeClr val="tx1"/>
            </a:solidFill>
          </a:ln>
        </p:spPr>
      </p:pic>
      <p:pic>
        <p:nvPicPr>
          <p:cNvPr id="9" name="Immagine 8">
            <a:extLst>
              <a:ext uri="{FF2B5EF4-FFF2-40B4-BE49-F238E27FC236}">
                <a16:creationId xmlns:a16="http://schemas.microsoft.com/office/drawing/2014/main" id="{E7283B38-EBD0-FD39-5AD4-643C039BD87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8021" y="406717"/>
            <a:ext cx="6772275" cy="1838325"/>
          </a:xfrm>
          <a:prstGeom prst="rect">
            <a:avLst/>
          </a:prstGeom>
          <a:ln>
            <a:solidFill>
              <a:schemeClr val="tx1"/>
            </a:solidFill>
          </a:ln>
        </p:spPr>
      </p:pic>
      <p:pic>
        <p:nvPicPr>
          <p:cNvPr id="11" name="Immagine 10">
            <a:extLst>
              <a:ext uri="{FF2B5EF4-FFF2-40B4-BE49-F238E27FC236}">
                <a16:creationId xmlns:a16="http://schemas.microsoft.com/office/drawing/2014/main" id="{BF5B116A-33F8-BE71-8D3F-02240E08C6B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8021" y="4016147"/>
            <a:ext cx="6762750" cy="666750"/>
          </a:xfrm>
          <a:prstGeom prst="rect">
            <a:avLst/>
          </a:prstGeom>
          <a:ln>
            <a:solidFill>
              <a:schemeClr val="tx1"/>
            </a:solidFill>
          </a:ln>
        </p:spPr>
      </p:pic>
      <p:sp>
        <p:nvSpPr>
          <p:cNvPr id="15" name="CasellaDiTesto 14">
            <a:extLst>
              <a:ext uri="{FF2B5EF4-FFF2-40B4-BE49-F238E27FC236}">
                <a16:creationId xmlns:a16="http://schemas.microsoft.com/office/drawing/2014/main" id="{4C0E8563-6475-8D03-84C2-A556BEEA5048}"/>
              </a:ext>
            </a:extLst>
          </p:cNvPr>
          <p:cNvSpPr txBox="1"/>
          <p:nvPr/>
        </p:nvSpPr>
        <p:spPr>
          <a:xfrm>
            <a:off x="8116342" y="954245"/>
            <a:ext cx="4075658" cy="954107"/>
          </a:xfrm>
          <a:prstGeom prst="rect">
            <a:avLst/>
          </a:prstGeom>
          <a:noFill/>
        </p:spPr>
        <p:txBody>
          <a:bodyPr wrap="square">
            <a:spAutoFit/>
          </a:bodyPr>
          <a:lstStyle/>
          <a:p>
            <a:pPr algn="ctr"/>
            <a:r>
              <a:rPr lang="it-IT" sz="2800" dirty="0">
                <a:solidFill>
                  <a:schemeClr val="bg1"/>
                </a:solidFill>
                <a:latin typeface="Montserrat Black" pitchFamily="2" charset="0"/>
              </a:rPr>
              <a:t>Boundary, Entity, Control</a:t>
            </a:r>
          </a:p>
        </p:txBody>
      </p:sp>
      <p:pic>
        <p:nvPicPr>
          <p:cNvPr id="19" name="Immagine 18">
            <a:extLst>
              <a:ext uri="{FF2B5EF4-FFF2-40B4-BE49-F238E27FC236}">
                <a16:creationId xmlns:a16="http://schemas.microsoft.com/office/drawing/2014/main" id="{C4E87BA1-48F2-3A7B-A32B-8A6D189B4F4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52060" y="3186450"/>
            <a:ext cx="6762750" cy="600075"/>
          </a:xfrm>
          <a:prstGeom prst="rect">
            <a:avLst/>
          </a:prstGeom>
          <a:ln>
            <a:solidFill>
              <a:schemeClr val="tx1"/>
            </a:solidFill>
          </a:ln>
        </p:spPr>
      </p:pic>
      <p:pic>
        <p:nvPicPr>
          <p:cNvPr id="21" name="Elemento grafico 20" descr="Scena di foresta contorno">
            <a:extLst>
              <a:ext uri="{FF2B5EF4-FFF2-40B4-BE49-F238E27FC236}">
                <a16:creationId xmlns:a16="http://schemas.microsoft.com/office/drawing/2014/main" id="{38E1BA6B-3588-72B5-BB21-528C61AFBD5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9693931" y="157282"/>
            <a:ext cx="914400" cy="914400"/>
          </a:xfrm>
          <a:prstGeom prst="rect">
            <a:avLst/>
          </a:prstGeom>
        </p:spPr>
      </p:pic>
    </p:spTree>
    <p:extLst>
      <p:ext uri="{BB962C8B-B14F-4D97-AF65-F5344CB8AC3E}">
        <p14:creationId xmlns:p14="http://schemas.microsoft.com/office/powerpoint/2010/main" val="1404316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50" presetClass="entr" presetSubtype="0" decel="10000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1000" fill="hold"/>
                                        <p:tgtEl>
                                          <p:spTgt spid="9"/>
                                        </p:tgtEl>
                                        <p:attrNameLst>
                                          <p:attrName>ppt_w</p:attrName>
                                        </p:attrNameLst>
                                      </p:cBhvr>
                                      <p:tavLst>
                                        <p:tav tm="0">
                                          <p:val>
                                            <p:strVal val="#ppt_w+.3"/>
                                          </p:val>
                                        </p:tav>
                                        <p:tav tm="100000">
                                          <p:val>
                                            <p:strVal val="#ppt_w"/>
                                          </p:val>
                                        </p:tav>
                                      </p:tavLst>
                                    </p:anim>
                                    <p:anim calcmode="lin" valueType="num">
                                      <p:cBhvr>
                                        <p:cTn id="13" dur="1000" fill="hold"/>
                                        <p:tgtEl>
                                          <p:spTgt spid="9"/>
                                        </p:tgtEl>
                                        <p:attrNameLst>
                                          <p:attrName>ppt_h</p:attrName>
                                        </p:attrNameLst>
                                      </p:cBhvr>
                                      <p:tavLst>
                                        <p:tav tm="0">
                                          <p:val>
                                            <p:strVal val="#ppt_h"/>
                                          </p:val>
                                        </p:tav>
                                        <p:tav tm="100000">
                                          <p:val>
                                            <p:strVal val="#ppt_h"/>
                                          </p:val>
                                        </p:tav>
                                      </p:tavLst>
                                    </p:anim>
                                    <p:animEffect transition="in" filter="fade">
                                      <p:cBhvr>
                                        <p:cTn id="14" dur="1000"/>
                                        <p:tgtEl>
                                          <p:spTgt spid="9"/>
                                        </p:tgtEl>
                                      </p:cBhvr>
                                    </p:animEffect>
                                  </p:childTnLst>
                                </p:cTn>
                              </p:par>
                              <p:par>
                                <p:cTn id="15" presetID="50" presetClass="entr" presetSubtype="0" decel="10000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1000" fill="hold"/>
                                        <p:tgtEl>
                                          <p:spTgt spid="3"/>
                                        </p:tgtEl>
                                        <p:attrNameLst>
                                          <p:attrName>ppt_w</p:attrName>
                                        </p:attrNameLst>
                                      </p:cBhvr>
                                      <p:tavLst>
                                        <p:tav tm="0">
                                          <p:val>
                                            <p:strVal val="#ppt_w+.3"/>
                                          </p:val>
                                        </p:tav>
                                        <p:tav tm="100000">
                                          <p:val>
                                            <p:strVal val="#ppt_w"/>
                                          </p:val>
                                        </p:tav>
                                      </p:tavLst>
                                    </p:anim>
                                    <p:anim calcmode="lin" valueType="num">
                                      <p:cBhvr>
                                        <p:cTn id="18" dur="1000" fill="hold"/>
                                        <p:tgtEl>
                                          <p:spTgt spid="3"/>
                                        </p:tgtEl>
                                        <p:attrNameLst>
                                          <p:attrName>ppt_h</p:attrName>
                                        </p:attrNameLst>
                                      </p:cBhvr>
                                      <p:tavLst>
                                        <p:tav tm="0">
                                          <p:val>
                                            <p:strVal val="#ppt_h"/>
                                          </p:val>
                                        </p:tav>
                                        <p:tav tm="100000">
                                          <p:val>
                                            <p:strVal val="#ppt_h"/>
                                          </p:val>
                                        </p:tav>
                                      </p:tavLst>
                                    </p:anim>
                                    <p:animEffect transition="in" filter="fade">
                                      <p:cBhvr>
                                        <p:cTn id="19" dur="1000"/>
                                        <p:tgtEl>
                                          <p:spTgt spid="3"/>
                                        </p:tgtEl>
                                      </p:cBhvr>
                                    </p:animEffect>
                                  </p:childTnLst>
                                </p:cTn>
                              </p:par>
                              <p:par>
                                <p:cTn id="20" presetID="50" presetClass="entr" presetSubtype="0" decel="100000" fill="hold" nodeType="with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p:cTn id="22" dur="1000" fill="hold"/>
                                        <p:tgtEl>
                                          <p:spTgt spid="19"/>
                                        </p:tgtEl>
                                        <p:attrNameLst>
                                          <p:attrName>ppt_w</p:attrName>
                                        </p:attrNameLst>
                                      </p:cBhvr>
                                      <p:tavLst>
                                        <p:tav tm="0">
                                          <p:val>
                                            <p:strVal val="#ppt_w+.3"/>
                                          </p:val>
                                        </p:tav>
                                        <p:tav tm="100000">
                                          <p:val>
                                            <p:strVal val="#ppt_w"/>
                                          </p:val>
                                        </p:tav>
                                      </p:tavLst>
                                    </p:anim>
                                    <p:anim calcmode="lin" valueType="num">
                                      <p:cBhvr>
                                        <p:cTn id="23" dur="1000" fill="hold"/>
                                        <p:tgtEl>
                                          <p:spTgt spid="19"/>
                                        </p:tgtEl>
                                        <p:attrNameLst>
                                          <p:attrName>ppt_h</p:attrName>
                                        </p:attrNameLst>
                                      </p:cBhvr>
                                      <p:tavLst>
                                        <p:tav tm="0">
                                          <p:val>
                                            <p:strVal val="#ppt_h"/>
                                          </p:val>
                                        </p:tav>
                                        <p:tav tm="100000">
                                          <p:val>
                                            <p:strVal val="#ppt_h"/>
                                          </p:val>
                                        </p:tav>
                                      </p:tavLst>
                                    </p:anim>
                                    <p:animEffect transition="in" filter="fade">
                                      <p:cBhvr>
                                        <p:cTn id="24" dur="1000"/>
                                        <p:tgtEl>
                                          <p:spTgt spid="19"/>
                                        </p:tgtEl>
                                      </p:cBhvr>
                                    </p:animEffect>
                                  </p:childTnLst>
                                </p:cTn>
                              </p:par>
                              <p:par>
                                <p:cTn id="25" presetID="50" presetClass="entr" presetSubtype="0" decel="10000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1000" fill="hold"/>
                                        <p:tgtEl>
                                          <p:spTgt spid="11"/>
                                        </p:tgtEl>
                                        <p:attrNameLst>
                                          <p:attrName>ppt_w</p:attrName>
                                        </p:attrNameLst>
                                      </p:cBhvr>
                                      <p:tavLst>
                                        <p:tav tm="0">
                                          <p:val>
                                            <p:strVal val="#ppt_w+.3"/>
                                          </p:val>
                                        </p:tav>
                                        <p:tav tm="100000">
                                          <p:val>
                                            <p:strVal val="#ppt_w"/>
                                          </p:val>
                                        </p:tav>
                                      </p:tavLst>
                                    </p:anim>
                                    <p:anim calcmode="lin" valueType="num">
                                      <p:cBhvr>
                                        <p:cTn id="28" dur="1000" fill="hold"/>
                                        <p:tgtEl>
                                          <p:spTgt spid="11"/>
                                        </p:tgtEl>
                                        <p:attrNameLst>
                                          <p:attrName>ppt_h</p:attrName>
                                        </p:attrNameLst>
                                      </p:cBhvr>
                                      <p:tavLst>
                                        <p:tav tm="0">
                                          <p:val>
                                            <p:strVal val="#ppt_h"/>
                                          </p:val>
                                        </p:tav>
                                        <p:tav tm="100000">
                                          <p:val>
                                            <p:strVal val="#ppt_h"/>
                                          </p:val>
                                        </p:tav>
                                      </p:tavLst>
                                    </p:anim>
                                    <p:animEffect transition="in" filter="fade">
                                      <p:cBhvr>
                                        <p:cTn id="29" dur="1000"/>
                                        <p:tgtEl>
                                          <p:spTgt spid="11"/>
                                        </p:tgtEl>
                                      </p:cBhvr>
                                    </p:animEffect>
                                  </p:childTnLst>
                                </p:cTn>
                              </p:par>
                              <p:par>
                                <p:cTn id="30" presetID="50" presetClass="entr" presetSubtype="0" decel="100000"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1000" fill="hold"/>
                                        <p:tgtEl>
                                          <p:spTgt spid="7"/>
                                        </p:tgtEl>
                                        <p:attrNameLst>
                                          <p:attrName>ppt_w</p:attrName>
                                        </p:attrNameLst>
                                      </p:cBhvr>
                                      <p:tavLst>
                                        <p:tav tm="0">
                                          <p:val>
                                            <p:strVal val="#ppt_w+.3"/>
                                          </p:val>
                                        </p:tav>
                                        <p:tav tm="100000">
                                          <p:val>
                                            <p:strVal val="#ppt_w"/>
                                          </p:val>
                                        </p:tav>
                                      </p:tavLst>
                                    </p:anim>
                                    <p:anim calcmode="lin" valueType="num">
                                      <p:cBhvr>
                                        <p:cTn id="33" dur="1000" fill="hold"/>
                                        <p:tgtEl>
                                          <p:spTgt spid="7"/>
                                        </p:tgtEl>
                                        <p:attrNameLst>
                                          <p:attrName>ppt_h</p:attrName>
                                        </p:attrNameLst>
                                      </p:cBhvr>
                                      <p:tavLst>
                                        <p:tav tm="0">
                                          <p:val>
                                            <p:strVal val="#ppt_h"/>
                                          </p:val>
                                        </p:tav>
                                        <p:tav tm="100000">
                                          <p:val>
                                            <p:strVal val="#ppt_h"/>
                                          </p:val>
                                        </p:tav>
                                      </p:tavLst>
                                    </p:anim>
                                    <p:animEffect transition="in" filter="fade">
                                      <p:cBhvr>
                                        <p:cTn id="34" dur="1000"/>
                                        <p:tgtEl>
                                          <p:spTgt spid="7"/>
                                        </p:tgtEl>
                                      </p:cBhvr>
                                    </p:animEffect>
                                  </p:childTnLst>
                                </p:cTn>
                              </p:par>
                              <p:par>
                                <p:cTn id="35" presetID="50" presetClass="entr" presetSubtype="0" decel="100000" fill="hold" nodeType="with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1000" fill="hold"/>
                                        <p:tgtEl>
                                          <p:spTgt spid="5"/>
                                        </p:tgtEl>
                                        <p:attrNameLst>
                                          <p:attrName>ppt_w</p:attrName>
                                        </p:attrNameLst>
                                      </p:cBhvr>
                                      <p:tavLst>
                                        <p:tav tm="0">
                                          <p:val>
                                            <p:strVal val="#ppt_w+.3"/>
                                          </p:val>
                                        </p:tav>
                                        <p:tav tm="100000">
                                          <p:val>
                                            <p:strVal val="#ppt_w"/>
                                          </p:val>
                                        </p:tav>
                                      </p:tavLst>
                                    </p:anim>
                                    <p:anim calcmode="lin" valueType="num">
                                      <p:cBhvr>
                                        <p:cTn id="38" dur="1000" fill="hold"/>
                                        <p:tgtEl>
                                          <p:spTgt spid="5"/>
                                        </p:tgtEl>
                                        <p:attrNameLst>
                                          <p:attrName>ppt_h</p:attrName>
                                        </p:attrNameLst>
                                      </p:cBhvr>
                                      <p:tavLst>
                                        <p:tav tm="0">
                                          <p:val>
                                            <p:strVal val="#ppt_h"/>
                                          </p:val>
                                        </p:tav>
                                        <p:tav tm="100000">
                                          <p:val>
                                            <p:strVal val="#ppt_h"/>
                                          </p:val>
                                        </p:tav>
                                      </p:tavLst>
                                    </p:anim>
                                    <p:animEffect transition="in" filter="fade">
                                      <p:cBhvr>
                                        <p:cTn id="3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magine 5" descr="Immagine che contiene pianta, palma, foglia, filetto&#10;&#10;Descrizione generata automaticamente">
            <a:extLst>
              <a:ext uri="{FF2B5EF4-FFF2-40B4-BE49-F238E27FC236}">
                <a16:creationId xmlns:a16="http://schemas.microsoft.com/office/drawing/2014/main" id="{45E9D7F9-863C-4B75-E0BF-19EF78FF8A91}"/>
              </a:ext>
            </a:extLst>
          </p:cNvPr>
          <p:cNvPicPr>
            <a:picLocks noChangeAspect="1"/>
          </p:cNvPicPr>
          <p:nvPr/>
        </p:nvPicPr>
        <p:blipFill>
          <a:blip r:embed="rId2"/>
          <a:stretch>
            <a:fillRect/>
          </a:stretch>
        </p:blipFill>
        <p:spPr>
          <a:xfrm>
            <a:off x="0" y="0"/>
            <a:ext cx="12192000" cy="6858000"/>
          </a:xfrm>
          <a:prstGeom prst="rect">
            <a:avLst/>
          </a:prstGeom>
        </p:spPr>
      </p:pic>
      <p:pic>
        <p:nvPicPr>
          <p:cNvPr id="4" name="Immagine 3">
            <a:extLst>
              <a:ext uri="{FF2B5EF4-FFF2-40B4-BE49-F238E27FC236}">
                <a16:creationId xmlns:a16="http://schemas.microsoft.com/office/drawing/2014/main" id="{FCEA330E-79BB-E1F5-EB4F-AFE3D561C773}"/>
              </a:ext>
            </a:extLst>
          </p:cNvPr>
          <p:cNvPicPr>
            <a:picLocks noChangeAspect="1"/>
          </p:cNvPicPr>
          <p:nvPr/>
        </p:nvPicPr>
        <p:blipFill>
          <a:blip r:embed="rId3"/>
          <a:stretch>
            <a:fillRect/>
          </a:stretch>
        </p:blipFill>
        <p:spPr>
          <a:xfrm>
            <a:off x="389816" y="661501"/>
            <a:ext cx="11412367" cy="5534997"/>
          </a:xfrm>
          <a:prstGeom prst="rect">
            <a:avLst/>
          </a:prstGeom>
        </p:spPr>
      </p:pic>
    </p:spTree>
    <p:extLst>
      <p:ext uri="{BB962C8B-B14F-4D97-AF65-F5344CB8AC3E}">
        <p14:creationId xmlns:p14="http://schemas.microsoft.com/office/powerpoint/2010/main" val="847438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magine 5" descr="Immagine che contiene pianta, palma, foglia, filetto&#10;&#10;Descrizione generata automaticamente">
            <a:extLst>
              <a:ext uri="{FF2B5EF4-FFF2-40B4-BE49-F238E27FC236}">
                <a16:creationId xmlns:a16="http://schemas.microsoft.com/office/drawing/2014/main" id="{45E9D7F9-863C-4B75-E0BF-19EF78FF8A91}"/>
              </a:ext>
            </a:extLst>
          </p:cNvPr>
          <p:cNvPicPr>
            <a:picLocks noChangeAspect="1"/>
          </p:cNvPicPr>
          <p:nvPr/>
        </p:nvPicPr>
        <p:blipFill>
          <a:blip r:embed="rId2"/>
          <a:stretch>
            <a:fillRect/>
          </a:stretch>
        </p:blipFill>
        <p:spPr>
          <a:xfrm>
            <a:off x="0" y="0"/>
            <a:ext cx="12192000" cy="6858000"/>
          </a:xfrm>
          <a:prstGeom prst="rect">
            <a:avLst/>
          </a:prstGeom>
        </p:spPr>
      </p:pic>
      <p:pic>
        <p:nvPicPr>
          <p:cNvPr id="2" name="Segnaposto contenuto 4" descr="Immagine che contiene testo&#10;&#10;Descrizione generata automaticamente">
            <a:extLst>
              <a:ext uri="{FF2B5EF4-FFF2-40B4-BE49-F238E27FC236}">
                <a16:creationId xmlns:a16="http://schemas.microsoft.com/office/drawing/2014/main" id="{1391FD43-9C59-FF93-03C7-343BA3B34602}"/>
              </a:ext>
            </a:extLst>
          </p:cNvPr>
          <p:cNvPicPr>
            <a:picLocks noGrp="1" noChangeAspect="1"/>
          </p:cNvPicPr>
          <p:nvPr>
            <p:ph idx="1"/>
          </p:nvPr>
        </p:nvPicPr>
        <p:blipFill>
          <a:blip r:embed="rId3"/>
          <a:stretch>
            <a:fillRect/>
          </a:stretch>
        </p:blipFill>
        <p:spPr>
          <a:xfrm>
            <a:off x="363694" y="647700"/>
            <a:ext cx="11464612" cy="5562600"/>
          </a:xfrm>
        </p:spPr>
      </p:pic>
    </p:spTree>
    <p:extLst>
      <p:ext uri="{BB962C8B-B14F-4D97-AF65-F5344CB8AC3E}">
        <p14:creationId xmlns:p14="http://schemas.microsoft.com/office/powerpoint/2010/main" val="654238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magine 5" descr="Immagine che contiene pianta, palma, foglia, filetto&#10;&#10;Descrizione generata automaticamente">
            <a:extLst>
              <a:ext uri="{FF2B5EF4-FFF2-40B4-BE49-F238E27FC236}">
                <a16:creationId xmlns:a16="http://schemas.microsoft.com/office/drawing/2014/main" id="{45E9D7F9-863C-4B75-E0BF-19EF78FF8A91}"/>
              </a:ext>
            </a:extLst>
          </p:cNvPr>
          <p:cNvPicPr>
            <a:picLocks noChangeAspect="1"/>
          </p:cNvPicPr>
          <p:nvPr/>
        </p:nvPicPr>
        <p:blipFill>
          <a:blip r:embed="rId2"/>
          <a:stretch>
            <a:fillRect/>
          </a:stretch>
        </p:blipFill>
        <p:spPr>
          <a:xfrm>
            <a:off x="0" y="0"/>
            <a:ext cx="12192000" cy="6858000"/>
          </a:xfrm>
          <a:prstGeom prst="rect">
            <a:avLst/>
          </a:prstGeom>
        </p:spPr>
      </p:pic>
      <p:pic>
        <p:nvPicPr>
          <p:cNvPr id="2" name="Segnaposto contenuto 4">
            <a:extLst>
              <a:ext uri="{FF2B5EF4-FFF2-40B4-BE49-F238E27FC236}">
                <a16:creationId xmlns:a16="http://schemas.microsoft.com/office/drawing/2014/main" id="{886FF1E2-3895-A067-BCF2-7048F4B66BEA}"/>
              </a:ext>
            </a:extLst>
          </p:cNvPr>
          <p:cNvPicPr>
            <a:picLocks noGrp="1" noChangeAspect="1"/>
          </p:cNvPicPr>
          <p:nvPr>
            <p:ph idx="1"/>
          </p:nvPr>
        </p:nvPicPr>
        <p:blipFill>
          <a:blip r:embed="rId3"/>
          <a:stretch>
            <a:fillRect/>
          </a:stretch>
        </p:blipFill>
        <p:spPr>
          <a:xfrm>
            <a:off x="211879" y="574040"/>
            <a:ext cx="11768242" cy="5709920"/>
          </a:xfrm>
        </p:spPr>
      </p:pic>
    </p:spTree>
    <p:extLst>
      <p:ext uri="{BB962C8B-B14F-4D97-AF65-F5344CB8AC3E}">
        <p14:creationId xmlns:p14="http://schemas.microsoft.com/office/powerpoint/2010/main" val="1240455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magine 19">
            <a:extLst>
              <a:ext uri="{FF2B5EF4-FFF2-40B4-BE49-F238E27FC236}">
                <a16:creationId xmlns:a16="http://schemas.microsoft.com/office/drawing/2014/main" id="{A478C0A4-C414-EC31-6953-6C79FA135D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3422" y="1320859"/>
            <a:ext cx="844467" cy="960695"/>
          </a:xfrm>
          <a:prstGeom prst="rect">
            <a:avLst/>
          </a:prstGeom>
        </p:spPr>
      </p:pic>
      <p:pic>
        <p:nvPicPr>
          <p:cNvPr id="22" name="Immagine 21">
            <a:extLst>
              <a:ext uri="{FF2B5EF4-FFF2-40B4-BE49-F238E27FC236}">
                <a16:creationId xmlns:a16="http://schemas.microsoft.com/office/drawing/2014/main" id="{F63E1020-8381-C309-F0E5-51F4882BFA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4443" y="1320859"/>
            <a:ext cx="844467" cy="960695"/>
          </a:xfrm>
          <a:prstGeom prst="rect">
            <a:avLst/>
          </a:prstGeom>
        </p:spPr>
      </p:pic>
      <p:sp>
        <p:nvSpPr>
          <p:cNvPr id="11" name="Rettangolo 10">
            <a:extLst>
              <a:ext uri="{FF2B5EF4-FFF2-40B4-BE49-F238E27FC236}">
                <a16:creationId xmlns:a16="http://schemas.microsoft.com/office/drawing/2014/main" id="{A9776596-9D6E-0673-C93C-BD5A7B6B0445}"/>
              </a:ext>
            </a:extLst>
          </p:cNvPr>
          <p:cNvSpPr/>
          <p:nvPr/>
        </p:nvSpPr>
        <p:spPr>
          <a:xfrm>
            <a:off x="0" y="2235200"/>
            <a:ext cx="12192000" cy="4622800"/>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5" name="Segnaposto contenuto 4" descr="Immagine che contiene tavolo&#10;&#10;Descrizione generata automaticamente">
            <a:extLst>
              <a:ext uri="{FF2B5EF4-FFF2-40B4-BE49-F238E27FC236}">
                <a16:creationId xmlns:a16="http://schemas.microsoft.com/office/drawing/2014/main" id="{7726601A-B3AE-C6B1-737C-72781516311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831692" y="800249"/>
            <a:ext cx="8528615" cy="5501341"/>
          </a:xfrm>
          <a:ln>
            <a:solidFill>
              <a:schemeClr val="tx1"/>
            </a:solidFill>
          </a:ln>
        </p:spPr>
      </p:pic>
      <p:pic>
        <p:nvPicPr>
          <p:cNvPr id="12" name="Elemento grafico 11" descr="Albero caducifoglio contorno">
            <a:extLst>
              <a:ext uri="{FF2B5EF4-FFF2-40B4-BE49-F238E27FC236}">
                <a16:creationId xmlns:a16="http://schemas.microsoft.com/office/drawing/2014/main" id="{AAE6FD93-6D85-59B6-AA37-945FC118AA7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66370" y="1320859"/>
            <a:ext cx="843280" cy="960695"/>
          </a:xfrm>
          <a:prstGeom prst="rect">
            <a:avLst/>
          </a:prstGeom>
        </p:spPr>
      </p:pic>
      <p:pic>
        <p:nvPicPr>
          <p:cNvPr id="13" name="Elemento grafico 12" descr="Albero caducifoglio contorno">
            <a:extLst>
              <a:ext uri="{FF2B5EF4-FFF2-40B4-BE49-F238E27FC236}">
                <a16:creationId xmlns:a16="http://schemas.microsoft.com/office/drawing/2014/main" id="{8D4A437A-BA0E-3D37-70C5-236DD261668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1502" y="1320859"/>
            <a:ext cx="818515" cy="960695"/>
          </a:xfrm>
          <a:prstGeom prst="rect">
            <a:avLst/>
          </a:prstGeom>
        </p:spPr>
      </p:pic>
      <p:pic>
        <p:nvPicPr>
          <p:cNvPr id="15" name="Elemento grafico 14" descr="Albero caducifoglio contorno">
            <a:extLst>
              <a:ext uri="{FF2B5EF4-FFF2-40B4-BE49-F238E27FC236}">
                <a16:creationId xmlns:a16="http://schemas.microsoft.com/office/drawing/2014/main" id="{BAFAFA76-EDC3-A813-1F37-ED8628C9DFC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600498" y="1320859"/>
            <a:ext cx="843280" cy="960695"/>
          </a:xfrm>
          <a:prstGeom prst="rect">
            <a:avLst/>
          </a:prstGeom>
        </p:spPr>
      </p:pic>
      <p:pic>
        <p:nvPicPr>
          <p:cNvPr id="17" name="Elemento grafico 16" descr="Albero caducifoglio contorno">
            <a:extLst>
              <a:ext uri="{FF2B5EF4-FFF2-40B4-BE49-F238E27FC236}">
                <a16:creationId xmlns:a16="http://schemas.microsoft.com/office/drawing/2014/main" id="{03AA1C3A-AF3B-3CBD-64EE-C617B1DA111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65133" y="1320859"/>
            <a:ext cx="818515" cy="960695"/>
          </a:xfrm>
          <a:prstGeom prst="rect">
            <a:avLst/>
          </a:prstGeom>
        </p:spPr>
      </p:pic>
      <p:sp>
        <p:nvSpPr>
          <p:cNvPr id="23" name="CasellaDiTesto 22">
            <a:extLst>
              <a:ext uri="{FF2B5EF4-FFF2-40B4-BE49-F238E27FC236}">
                <a16:creationId xmlns:a16="http://schemas.microsoft.com/office/drawing/2014/main" id="{FE6A8BA3-98D8-6705-5736-D293CA4DABFE}"/>
              </a:ext>
            </a:extLst>
          </p:cNvPr>
          <p:cNvSpPr txBox="1"/>
          <p:nvPr/>
        </p:nvSpPr>
        <p:spPr>
          <a:xfrm>
            <a:off x="3100829" y="160030"/>
            <a:ext cx="5990339" cy="523220"/>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Requisiti non funzionali</a:t>
            </a:r>
            <a:endParaRPr lang="it-IT" sz="2800" dirty="0">
              <a:latin typeface="Montserrat Black" pitchFamily="2" charset="0"/>
            </a:endParaRPr>
          </a:p>
        </p:txBody>
      </p:sp>
    </p:spTree>
    <p:extLst>
      <p:ext uri="{BB962C8B-B14F-4D97-AF65-F5344CB8AC3E}">
        <p14:creationId xmlns:p14="http://schemas.microsoft.com/office/powerpoint/2010/main" val="744089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descr="Immagine che contiene pianta, palma, foglia, filetto&#10;&#10;Descrizione generata automaticamente">
            <a:extLst>
              <a:ext uri="{FF2B5EF4-FFF2-40B4-BE49-F238E27FC236}">
                <a16:creationId xmlns:a16="http://schemas.microsoft.com/office/drawing/2014/main" id="{8AA67DA8-19E2-7925-5570-245575177552}"/>
              </a:ext>
            </a:extLst>
          </p:cNvPr>
          <p:cNvPicPr>
            <a:picLocks noChangeAspect="1"/>
          </p:cNvPicPr>
          <p:nvPr/>
        </p:nvPicPr>
        <p:blipFill>
          <a:blip r:embed="rId3"/>
          <a:stretch>
            <a:fillRect/>
          </a:stretch>
        </p:blipFill>
        <p:spPr>
          <a:xfrm>
            <a:off x="0" y="0"/>
            <a:ext cx="12192000" cy="6858000"/>
          </a:xfrm>
          <a:prstGeom prst="rect">
            <a:avLst/>
          </a:prstGeom>
        </p:spPr>
      </p:pic>
      <p:pic>
        <p:nvPicPr>
          <p:cNvPr id="5" name="Immagine 4">
            <a:extLst>
              <a:ext uri="{FF2B5EF4-FFF2-40B4-BE49-F238E27FC236}">
                <a16:creationId xmlns:a16="http://schemas.microsoft.com/office/drawing/2014/main" id="{890EA16A-A66E-560F-B6F1-52464341EDFC}"/>
              </a:ext>
            </a:extLst>
          </p:cNvPr>
          <p:cNvPicPr>
            <a:picLocks noChangeAspect="1"/>
          </p:cNvPicPr>
          <p:nvPr/>
        </p:nvPicPr>
        <p:blipFill>
          <a:blip r:embed="rId4"/>
          <a:stretch>
            <a:fillRect/>
          </a:stretch>
        </p:blipFill>
        <p:spPr>
          <a:xfrm>
            <a:off x="2114849" y="2151585"/>
            <a:ext cx="7962301" cy="1940054"/>
          </a:xfrm>
          <a:prstGeom prst="rect">
            <a:avLst/>
          </a:prstGeom>
        </p:spPr>
      </p:pic>
      <p:pic>
        <p:nvPicPr>
          <p:cNvPr id="7" name="Immagine 6">
            <a:extLst>
              <a:ext uri="{FF2B5EF4-FFF2-40B4-BE49-F238E27FC236}">
                <a16:creationId xmlns:a16="http://schemas.microsoft.com/office/drawing/2014/main" id="{9E351295-649B-30ED-434C-F326E0481900}"/>
              </a:ext>
            </a:extLst>
          </p:cNvPr>
          <p:cNvPicPr>
            <a:picLocks noChangeAspect="1"/>
          </p:cNvPicPr>
          <p:nvPr/>
        </p:nvPicPr>
        <p:blipFill>
          <a:blip r:embed="rId5"/>
          <a:stretch>
            <a:fillRect/>
          </a:stretch>
        </p:blipFill>
        <p:spPr>
          <a:xfrm>
            <a:off x="2114849" y="4309413"/>
            <a:ext cx="7962301" cy="1239700"/>
          </a:xfrm>
          <a:prstGeom prst="rect">
            <a:avLst/>
          </a:prstGeom>
        </p:spPr>
      </p:pic>
      <p:sp>
        <p:nvSpPr>
          <p:cNvPr id="8" name="CasellaDiTesto 7">
            <a:extLst>
              <a:ext uri="{FF2B5EF4-FFF2-40B4-BE49-F238E27FC236}">
                <a16:creationId xmlns:a16="http://schemas.microsoft.com/office/drawing/2014/main" id="{BF9437C0-EE50-891C-0A96-31ACCC2F4832}"/>
              </a:ext>
            </a:extLst>
          </p:cNvPr>
          <p:cNvSpPr txBox="1"/>
          <p:nvPr/>
        </p:nvSpPr>
        <p:spPr>
          <a:xfrm>
            <a:off x="3100829" y="855355"/>
            <a:ext cx="5990339" cy="523220"/>
          </a:xfrm>
          <a:prstGeom prst="rect">
            <a:avLst/>
          </a:prstGeom>
          <a:noFill/>
        </p:spPr>
        <p:txBody>
          <a:bodyPr wrap="square">
            <a:spAutoFit/>
          </a:bodyPr>
          <a:lstStyle/>
          <a:p>
            <a:pPr algn="ctr"/>
            <a:r>
              <a:rPr lang="it-IT" sz="2800" dirty="0">
                <a:ln/>
                <a:solidFill>
                  <a:schemeClr val="bg1"/>
                </a:solidFill>
                <a:latin typeface="Montserrat Black" pitchFamily="2" charset="0"/>
              </a:rPr>
              <a:t>Design Goals</a:t>
            </a:r>
            <a:endParaRPr lang="it-IT" sz="2800" dirty="0">
              <a:solidFill>
                <a:schemeClr val="bg1"/>
              </a:solidFill>
              <a:latin typeface="Montserrat Black" pitchFamily="2" charset="0"/>
            </a:endParaRPr>
          </a:p>
        </p:txBody>
      </p:sp>
    </p:spTree>
    <p:extLst>
      <p:ext uri="{BB962C8B-B14F-4D97-AF65-F5344CB8AC3E}">
        <p14:creationId xmlns:p14="http://schemas.microsoft.com/office/powerpoint/2010/main" val="281344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E5B8A39D-82CC-CF40-2DCC-381B6F909B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424" y="633700"/>
            <a:ext cx="5677956" cy="2383527"/>
          </a:xfrm>
          <a:prstGeom prst="rect">
            <a:avLst/>
          </a:prstGeom>
        </p:spPr>
      </p:pic>
      <p:pic>
        <p:nvPicPr>
          <p:cNvPr id="7" name="Immagine 6" descr="Immagine che contiene tavolo&#10;&#10;Descrizione generata automaticamente">
            <a:extLst>
              <a:ext uri="{FF2B5EF4-FFF2-40B4-BE49-F238E27FC236}">
                <a16:creationId xmlns:a16="http://schemas.microsoft.com/office/drawing/2014/main" id="{5290159E-DE87-8181-6DCC-F223182B57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6120" y="912459"/>
            <a:ext cx="5536456" cy="2104768"/>
          </a:xfrm>
          <a:prstGeom prst="rect">
            <a:avLst/>
          </a:prstGeom>
        </p:spPr>
      </p:pic>
      <p:pic>
        <p:nvPicPr>
          <p:cNvPr id="9" name="Immagine 8" descr="Immagine che contiene tavolo&#10;&#10;Descrizione generata automaticamente">
            <a:extLst>
              <a:ext uri="{FF2B5EF4-FFF2-40B4-BE49-F238E27FC236}">
                <a16:creationId xmlns:a16="http://schemas.microsoft.com/office/drawing/2014/main" id="{5FC28153-8D48-DE43-7A46-20A50C860B1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0020" y="3840773"/>
            <a:ext cx="5547360" cy="2108914"/>
          </a:xfrm>
          <a:prstGeom prst="rect">
            <a:avLst/>
          </a:prstGeom>
        </p:spPr>
      </p:pic>
      <p:pic>
        <p:nvPicPr>
          <p:cNvPr id="11" name="Immagine 10" descr="Immagine che contiene tavolo&#10;&#10;Descrizione generata automaticamente">
            <a:extLst>
              <a:ext uri="{FF2B5EF4-FFF2-40B4-BE49-F238E27FC236}">
                <a16:creationId xmlns:a16="http://schemas.microsoft.com/office/drawing/2014/main" id="{70549CA6-72FF-335D-8E4E-729DACEC3B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34622" y="3840773"/>
            <a:ext cx="5677957" cy="2153708"/>
          </a:xfrm>
          <a:prstGeom prst="rect">
            <a:avLst/>
          </a:prstGeom>
        </p:spPr>
      </p:pic>
      <p:sp>
        <p:nvSpPr>
          <p:cNvPr id="12" name="CasellaDiTesto 11">
            <a:extLst>
              <a:ext uri="{FF2B5EF4-FFF2-40B4-BE49-F238E27FC236}">
                <a16:creationId xmlns:a16="http://schemas.microsoft.com/office/drawing/2014/main" id="{0CA4BF9F-2929-531A-E4EB-0D574508317D}"/>
              </a:ext>
            </a:extLst>
          </p:cNvPr>
          <p:cNvSpPr txBox="1"/>
          <p:nvPr/>
        </p:nvSpPr>
        <p:spPr>
          <a:xfrm>
            <a:off x="3100830" y="201639"/>
            <a:ext cx="5990339" cy="523220"/>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Test Case</a:t>
            </a:r>
            <a:endParaRPr lang="it-IT" sz="2800" dirty="0">
              <a:latin typeface="Montserrat Black" pitchFamily="2" charset="0"/>
            </a:endParaRPr>
          </a:p>
        </p:txBody>
      </p:sp>
    </p:spTree>
    <p:extLst>
      <p:ext uri="{BB962C8B-B14F-4D97-AF65-F5344CB8AC3E}">
        <p14:creationId xmlns:p14="http://schemas.microsoft.com/office/powerpoint/2010/main" val="1946953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ppt_x"/>
                                          </p:val>
                                        </p:tav>
                                        <p:tav tm="100000">
                                          <p:val>
                                            <p:strVal val="#ppt_x"/>
                                          </p:val>
                                        </p:tav>
                                      </p:tavLst>
                                    </p:anim>
                                    <p:anim calcmode="lin" valueType="num">
                                      <p:cBhvr additive="base">
                                        <p:cTn id="17" dur="500" fill="hold"/>
                                        <p:tgtEl>
                                          <p:spTgt spid="7"/>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ppt_x"/>
                                          </p:val>
                                        </p:tav>
                                        <p:tav tm="100000">
                                          <p:val>
                                            <p:strVal val="#ppt_x"/>
                                          </p:val>
                                        </p:tav>
                                      </p:tavLst>
                                    </p:anim>
                                    <p:anim calcmode="lin" valueType="num">
                                      <p:cBhvr additive="base">
                                        <p:cTn id="21" dur="500" fill="hold"/>
                                        <p:tgtEl>
                                          <p:spTgt spid="9"/>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ppt_x"/>
                                          </p:val>
                                        </p:tav>
                                        <p:tav tm="100000">
                                          <p:val>
                                            <p:strVal val="#ppt_x"/>
                                          </p:val>
                                        </p:tav>
                                      </p:tavLst>
                                    </p:anim>
                                    <p:anim calcmode="lin" valueType="num">
                                      <p:cBhvr additive="base">
                                        <p:cTn id="25"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descr="Immagine che contiene pianta, palma, foglia, filetto&#10;&#10;Descrizione generata automaticamente">
            <a:extLst>
              <a:ext uri="{FF2B5EF4-FFF2-40B4-BE49-F238E27FC236}">
                <a16:creationId xmlns:a16="http://schemas.microsoft.com/office/drawing/2014/main" id="{C96C015D-026D-E002-0BB7-C5873E3C74DE}"/>
              </a:ext>
            </a:extLst>
          </p:cNvPr>
          <p:cNvPicPr>
            <a:picLocks noChangeAspect="1"/>
          </p:cNvPicPr>
          <p:nvPr/>
        </p:nvPicPr>
        <p:blipFill>
          <a:blip r:embed="rId2"/>
          <a:stretch>
            <a:fillRect/>
          </a:stretch>
        </p:blipFill>
        <p:spPr>
          <a:xfrm>
            <a:off x="0" y="0"/>
            <a:ext cx="12192000" cy="6858000"/>
          </a:xfrm>
          <a:prstGeom prst="rect">
            <a:avLst/>
          </a:prstGeom>
        </p:spPr>
      </p:pic>
      <p:sp>
        <p:nvSpPr>
          <p:cNvPr id="3" name="Rettangolo con angoli arrotondati 2">
            <a:extLst>
              <a:ext uri="{FF2B5EF4-FFF2-40B4-BE49-F238E27FC236}">
                <a16:creationId xmlns:a16="http://schemas.microsoft.com/office/drawing/2014/main" id="{EFD294DC-4C75-A9B4-D304-5D88FEE3BCB8}"/>
              </a:ext>
            </a:extLst>
          </p:cNvPr>
          <p:cNvSpPr/>
          <p:nvPr/>
        </p:nvSpPr>
        <p:spPr>
          <a:xfrm>
            <a:off x="864079" y="724619"/>
            <a:ext cx="10463841" cy="5408762"/>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4" name="CasellaDiTesto 3">
            <a:extLst>
              <a:ext uri="{FF2B5EF4-FFF2-40B4-BE49-F238E27FC236}">
                <a16:creationId xmlns:a16="http://schemas.microsoft.com/office/drawing/2014/main" id="{794AAA91-2C68-398D-5202-5393630E3687}"/>
              </a:ext>
            </a:extLst>
          </p:cNvPr>
          <p:cNvSpPr txBox="1"/>
          <p:nvPr/>
        </p:nvSpPr>
        <p:spPr>
          <a:xfrm>
            <a:off x="1697733" y="2879014"/>
            <a:ext cx="8796531" cy="1538883"/>
          </a:xfrm>
          <a:prstGeom prst="rect">
            <a:avLst/>
          </a:prstGeom>
          <a:noFill/>
        </p:spPr>
        <p:txBody>
          <a:bodyPr wrap="square">
            <a:spAutoFit/>
          </a:bodyPr>
          <a:lstStyle/>
          <a:p>
            <a:pPr algn="ctr"/>
            <a:r>
              <a:rPr lang="it-IT" sz="6600" dirty="0">
                <a:latin typeface="Montserrat Black" pitchFamily="2" charset="0"/>
              </a:rPr>
              <a:t>EXTRA!</a:t>
            </a:r>
          </a:p>
          <a:p>
            <a:pPr algn="ctr"/>
            <a:endParaRPr lang="it-IT" sz="2800" dirty="0">
              <a:latin typeface="Montserrat Black" pitchFamily="2" charset="0"/>
            </a:endParaRPr>
          </a:p>
        </p:txBody>
      </p:sp>
    </p:spTree>
    <p:extLst>
      <p:ext uri="{BB962C8B-B14F-4D97-AF65-F5344CB8AC3E}">
        <p14:creationId xmlns:p14="http://schemas.microsoft.com/office/powerpoint/2010/main" val="981337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44D089A4-7C0C-DA7E-073E-39C6C967EF82}"/>
              </a:ext>
            </a:extLst>
          </p:cNvPr>
          <p:cNvSpPr/>
          <p:nvPr/>
        </p:nvSpPr>
        <p:spPr>
          <a:xfrm>
            <a:off x="0" y="1399032"/>
            <a:ext cx="12192000" cy="5458968"/>
          </a:xfrm>
          <a:prstGeom prst="rect">
            <a:avLst/>
          </a:prstGeom>
          <a:solidFill>
            <a:srgbClr val="0047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Rettangolo 23">
            <a:extLst>
              <a:ext uri="{FF2B5EF4-FFF2-40B4-BE49-F238E27FC236}">
                <a16:creationId xmlns:a16="http://schemas.microsoft.com/office/drawing/2014/main" id="{F396E321-8176-4C04-B631-2071A417E645}"/>
              </a:ext>
            </a:extLst>
          </p:cNvPr>
          <p:cNvSpPr/>
          <p:nvPr/>
        </p:nvSpPr>
        <p:spPr>
          <a:xfrm>
            <a:off x="5065857" y="5176335"/>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23" name="Rettangolo 22">
            <a:extLst>
              <a:ext uri="{FF2B5EF4-FFF2-40B4-BE49-F238E27FC236}">
                <a16:creationId xmlns:a16="http://schemas.microsoft.com/office/drawing/2014/main" id="{BA763C5B-4A57-4603-7481-A3D076A90324}"/>
              </a:ext>
            </a:extLst>
          </p:cNvPr>
          <p:cNvSpPr/>
          <p:nvPr/>
        </p:nvSpPr>
        <p:spPr>
          <a:xfrm>
            <a:off x="2779594" y="5166898"/>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22" name="Rettangolo 21">
            <a:extLst>
              <a:ext uri="{FF2B5EF4-FFF2-40B4-BE49-F238E27FC236}">
                <a16:creationId xmlns:a16="http://schemas.microsoft.com/office/drawing/2014/main" id="{B3860A0B-ADFF-ED36-695F-D2AAA5BD1BEF}"/>
              </a:ext>
            </a:extLst>
          </p:cNvPr>
          <p:cNvSpPr/>
          <p:nvPr/>
        </p:nvSpPr>
        <p:spPr>
          <a:xfrm>
            <a:off x="7341556" y="5131765"/>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21" name="Rettangolo 20">
            <a:extLst>
              <a:ext uri="{FF2B5EF4-FFF2-40B4-BE49-F238E27FC236}">
                <a16:creationId xmlns:a16="http://schemas.microsoft.com/office/drawing/2014/main" id="{7389F1C1-CA5F-EC4C-77C5-5C7BF985E0A5}"/>
              </a:ext>
            </a:extLst>
          </p:cNvPr>
          <p:cNvSpPr/>
          <p:nvPr/>
        </p:nvSpPr>
        <p:spPr>
          <a:xfrm>
            <a:off x="9617255" y="5096785"/>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20" name="Rettangolo 19">
            <a:extLst>
              <a:ext uri="{FF2B5EF4-FFF2-40B4-BE49-F238E27FC236}">
                <a16:creationId xmlns:a16="http://schemas.microsoft.com/office/drawing/2014/main" id="{A9D937F7-573B-616F-F1CA-934E2F85D814}"/>
              </a:ext>
            </a:extLst>
          </p:cNvPr>
          <p:cNvSpPr/>
          <p:nvPr/>
        </p:nvSpPr>
        <p:spPr>
          <a:xfrm>
            <a:off x="547043" y="5182200"/>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dirty="0"/>
          </a:p>
        </p:txBody>
      </p:sp>
      <p:sp>
        <p:nvSpPr>
          <p:cNvPr id="15" name="Ovale 14">
            <a:extLst>
              <a:ext uri="{FF2B5EF4-FFF2-40B4-BE49-F238E27FC236}">
                <a16:creationId xmlns:a16="http://schemas.microsoft.com/office/drawing/2014/main" id="{CF8E0F3B-7977-09DF-5CAF-A9712D075D60}"/>
              </a:ext>
            </a:extLst>
          </p:cNvPr>
          <p:cNvSpPr/>
          <p:nvPr/>
        </p:nvSpPr>
        <p:spPr>
          <a:xfrm>
            <a:off x="9564717" y="4001325"/>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4" name="Ovale 13">
            <a:extLst>
              <a:ext uri="{FF2B5EF4-FFF2-40B4-BE49-F238E27FC236}">
                <a16:creationId xmlns:a16="http://schemas.microsoft.com/office/drawing/2014/main" id="{47D4960B-17F4-2F96-41B8-2B56EE7B3E2B}"/>
              </a:ext>
            </a:extLst>
          </p:cNvPr>
          <p:cNvSpPr/>
          <p:nvPr/>
        </p:nvSpPr>
        <p:spPr>
          <a:xfrm>
            <a:off x="517844" y="4076576"/>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6" name="Ovale 15">
            <a:extLst>
              <a:ext uri="{FF2B5EF4-FFF2-40B4-BE49-F238E27FC236}">
                <a16:creationId xmlns:a16="http://schemas.microsoft.com/office/drawing/2014/main" id="{88BD33E9-600C-84A2-5D51-E8CB729C2261}"/>
              </a:ext>
            </a:extLst>
          </p:cNvPr>
          <p:cNvSpPr/>
          <p:nvPr/>
        </p:nvSpPr>
        <p:spPr>
          <a:xfrm>
            <a:off x="7312356" y="4052024"/>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7" name="Ovale 16">
            <a:extLst>
              <a:ext uri="{FF2B5EF4-FFF2-40B4-BE49-F238E27FC236}">
                <a16:creationId xmlns:a16="http://schemas.microsoft.com/office/drawing/2014/main" id="{A8AB5342-E033-75CE-0A0E-83550C025BBD}"/>
              </a:ext>
            </a:extLst>
          </p:cNvPr>
          <p:cNvSpPr/>
          <p:nvPr/>
        </p:nvSpPr>
        <p:spPr>
          <a:xfrm>
            <a:off x="2750394" y="4125974"/>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8" name="Ovale 17">
            <a:extLst>
              <a:ext uri="{FF2B5EF4-FFF2-40B4-BE49-F238E27FC236}">
                <a16:creationId xmlns:a16="http://schemas.microsoft.com/office/drawing/2014/main" id="{ABEC2A10-67F1-9434-35E0-162D7A51CA80}"/>
              </a:ext>
            </a:extLst>
          </p:cNvPr>
          <p:cNvSpPr/>
          <p:nvPr/>
        </p:nvSpPr>
        <p:spPr>
          <a:xfrm>
            <a:off x="5036657" y="4135412"/>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9" name="Rettangolo 18">
            <a:extLst>
              <a:ext uri="{FF2B5EF4-FFF2-40B4-BE49-F238E27FC236}">
                <a16:creationId xmlns:a16="http://schemas.microsoft.com/office/drawing/2014/main" id="{CC0731CD-44B6-3317-8F3E-FE1CE93BE531}"/>
              </a:ext>
            </a:extLst>
          </p:cNvPr>
          <p:cNvSpPr/>
          <p:nvPr/>
        </p:nvSpPr>
        <p:spPr>
          <a:xfrm>
            <a:off x="4857287" y="213258"/>
            <a:ext cx="2455069" cy="1077218"/>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it-IT" sz="6400" b="1" dirty="0">
                <a:ln/>
                <a:solidFill>
                  <a:schemeClr val="tx1">
                    <a:lumMod val="75000"/>
                    <a:lumOff val="25000"/>
                  </a:schemeClr>
                </a:solidFill>
                <a:latin typeface="Montserrat Black" pitchFamily="2" charset="0"/>
              </a:rPr>
              <a:t>C09</a:t>
            </a:r>
          </a:p>
        </p:txBody>
      </p:sp>
      <p:sp>
        <p:nvSpPr>
          <p:cNvPr id="27" name="CasellaDiTesto 26">
            <a:extLst>
              <a:ext uri="{FF2B5EF4-FFF2-40B4-BE49-F238E27FC236}">
                <a16:creationId xmlns:a16="http://schemas.microsoft.com/office/drawing/2014/main" id="{4C7FBF8E-1A04-5E47-E856-B19ECEBFBA6D}"/>
              </a:ext>
            </a:extLst>
          </p:cNvPr>
          <p:cNvSpPr txBox="1"/>
          <p:nvPr/>
        </p:nvSpPr>
        <p:spPr>
          <a:xfrm>
            <a:off x="353942" y="5988289"/>
            <a:ext cx="2177176" cy="276999"/>
          </a:xfrm>
          <a:prstGeom prst="rect">
            <a:avLst/>
          </a:prstGeom>
          <a:noFill/>
        </p:spPr>
        <p:txBody>
          <a:bodyPr wrap="square">
            <a:spAutoFit/>
          </a:bodyPr>
          <a:lstStyle/>
          <a:p>
            <a:pPr algn="ctr"/>
            <a:r>
              <a:rPr lang="it-IT" sz="1200" b="1" dirty="0">
                <a:ln/>
                <a:solidFill>
                  <a:schemeClr val="tx1">
                    <a:lumMod val="75000"/>
                    <a:lumOff val="25000"/>
                  </a:schemeClr>
                </a:solidFill>
                <a:latin typeface="Montserrat Medium" pitchFamily="2" charset="0"/>
              </a:rPr>
              <a:t>Alessandro Borrelli</a:t>
            </a:r>
          </a:p>
        </p:txBody>
      </p:sp>
      <p:sp>
        <p:nvSpPr>
          <p:cNvPr id="28" name="CasellaDiTesto 27">
            <a:extLst>
              <a:ext uri="{FF2B5EF4-FFF2-40B4-BE49-F238E27FC236}">
                <a16:creationId xmlns:a16="http://schemas.microsoft.com/office/drawing/2014/main" id="{F86D58D3-0A10-E6B7-A64A-F04FEB1787BD}"/>
              </a:ext>
            </a:extLst>
          </p:cNvPr>
          <p:cNvSpPr txBox="1"/>
          <p:nvPr/>
        </p:nvSpPr>
        <p:spPr>
          <a:xfrm>
            <a:off x="9424154" y="5928757"/>
            <a:ext cx="2177176" cy="276999"/>
          </a:xfrm>
          <a:prstGeom prst="rect">
            <a:avLst/>
          </a:prstGeom>
          <a:noFill/>
        </p:spPr>
        <p:txBody>
          <a:bodyPr wrap="square">
            <a:spAutoFit/>
          </a:bodyPr>
          <a:lstStyle/>
          <a:p>
            <a:pPr algn="ctr"/>
            <a:r>
              <a:rPr lang="it-IT" sz="1200" dirty="0">
                <a:ln/>
                <a:solidFill>
                  <a:schemeClr val="tx1">
                    <a:lumMod val="75000"/>
                    <a:lumOff val="25000"/>
                  </a:schemeClr>
                </a:solidFill>
                <a:latin typeface="Montserrat Medium" pitchFamily="2" charset="0"/>
              </a:rPr>
              <a:t>Vincenzo Cerciello</a:t>
            </a:r>
          </a:p>
        </p:txBody>
      </p:sp>
      <p:sp>
        <p:nvSpPr>
          <p:cNvPr id="29" name="CasellaDiTesto 28">
            <a:extLst>
              <a:ext uri="{FF2B5EF4-FFF2-40B4-BE49-F238E27FC236}">
                <a16:creationId xmlns:a16="http://schemas.microsoft.com/office/drawing/2014/main" id="{85F5D740-BDCC-2B66-9495-07F090300394}"/>
              </a:ext>
            </a:extLst>
          </p:cNvPr>
          <p:cNvSpPr txBox="1"/>
          <p:nvPr/>
        </p:nvSpPr>
        <p:spPr>
          <a:xfrm>
            <a:off x="7133855" y="5961096"/>
            <a:ext cx="2177176" cy="276999"/>
          </a:xfrm>
          <a:prstGeom prst="rect">
            <a:avLst/>
          </a:prstGeom>
          <a:noFill/>
        </p:spPr>
        <p:txBody>
          <a:bodyPr wrap="square">
            <a:spAutoFit/>
          </a:bodyPr>
          <a:lstStyle/>
          <a:p>
            <a:pPr algn="ctr"/>
            <a:r>
              <a:rPr lang="it-IT" sz="1200" dirty="0">
                <a:ln/>
                <a:solidFill>
                  <a:schemeClr val="tx1">
                    <a:lumMod val="75000"/>
                    <a:lumOff val="25000"/>
                  </a:schemeClr>
                </a:solidFill>
                <a:latin typeface="Montserrat Medium" pitchFamily="2" charset="0"/>
              </a:rPr>
              <a:t>Michela Faella</a:t>
            </a:r>
          </a:p>
        </p:txBody>
      </p:sp>
      <p:sp>
        <p:nvSpPr>
          <p:cNvPr id="30" name="CasellaDiTesto 29">
            <a:extLst>
              <a:ext uri="{FF2B5EF4-FFF2-40B4-BE49-F238E27FC236}">
                <a16:creationId xmlns:a16="http://schemas.microsoft.com/office/drawing/2014/main" id="{38193A5A-734E-067D-E5E3-29CBCCBD61D9}"/>
              </a:ext>
            </a:extLst>
          </p:cNvPr>
          <p:cNvSpPr txBox="1"/>
          <p:nvPr/>
        </p:nvSpPr>
        <p:spPr>
          <a:xfrm>
            <a:off x="2669882" y="6053226"/>
            <a:ext cx="2056408" cy="276999"/>
          </a:xfrm>
          <a:prstGeom prst="rect">
            <a:avLst/>
          </a:prstGeom>
          <a:noFill/>
        </p:spPr>
        <p:txBody>
          <a:bodyPr wrap="square">
            <a:spAutoFit/>
          </a:bodyPr>
          <a:lstStyle/>
          <a:p>
            <a:pPr algn="ctr"/>
            <a:r>
              <a:rPr lang="it-IT" sz="1200" dirty="0">
                <a:ln/>
                <a:solidFill>
                  <a:schemeClr val="tx1">
                    <a:lumMod val="75000"/>
                    <a:lumOff val="25000"/>
                  </a:schemeClr>
                </a:solidFill>
                <a:latin typeface="Montserrat Medium" pitchFamily="2" charset="0"/>
              </a:rPr>
              <a:t>Gerardo Napolitano</a:t>
            </a:r>
          </a:p>
        </p:txBody>
      </p:sp>
      <p:sp>
        <p:nvSpPr>
          <p:cNvPr id="31" name="CasellaDiTesto 30">
            <a:extLst>
              <a:ext uri="{FF2B5EF4-FFF2-40B4-BE49-F238E27FC236}">
                <a16:creationId xmlns:a16="http://schemas.microsoft.com/office/drawing/2014/main" id="{871B1592-5F16-DBB5-F556-9CDBF381E5F1}"/>
              </a:ext>
            </a:extLst>
          </p:cNvPr>
          <p:cNvSpPr txBox="1"/>
          <p:nvPr/>
        </p:nvSpPr>
        <p:spPr>
          <a:xfrm>
            <a:off x="4872756" y="6025082"/>
            <a:ext cx="2177176" cy="276999"/>
          </a:xfrm>
          <a:prstGeom prst="rect">
            <a:avLst/>
          </a:prstGeom>
          <a:noFill/>
        </p:spPr>
        <p:txBody>
          <a:bodyPr wrap="square">
            <a:spAutoFit/>
          </a:bodyPr>
          <a:lstStyle/>
          <a:p>
            <a:pPr algn="ctr"/>
            <a:r>
              <a:rPr lang="it-IT" sz="1200" dirty="0">
                <a:ln/>
                <a:solidFill>
                  <a:schemeClr val="tx1">
                    <a:lumMod val="75000"/>
                    <a:lumOff val="25000"/>
                  </a:schemeClr>
                </a:solidFill>
                <a:latin typeface="Montserrat Medium" pitchFamily="2" charset="0"/>
              </a:rPr>
              <a:t>Mirko Vitale</a:t>
            </a:r>
          </a:p>
        </p:txBody>
      </p:sp>
      <p:pic>
        <p:nvPicPr>
          <p:cNvPr id="3" name="Immagine 2" descr="Immagine che contiene testo, uomo, persona, interni&#10;&#10;Descrizione generata automaticamente">
            <a:extLst>
              <a:ext uri="{FF2B5EF4-FFF2-40B4-BE49-F238E27FC236}">
                <a16:creationId xmlns:a16="http://schemas.microsoft.com/office/drawing/2014/main" id="{53B7C44A-D2B3-4549-F356-BCEFD1AB38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151" y="4103899"/>
            <a:ext cx="1681041" cy="1785177"/>
          </a:xfrm>
          <a:prstGeom prst="rect">
            <a:avLst/>
          </a:prstGeom>
        </p:spPr>
      </p:pic>
      <p:pic>
        <p:nvPicPr>
          <p:cNvPr id="8" name="Immagine 7" descr="Immagine che contiene persona, interni&#10;&#10;Descrizione generata automaticamente">
            <a:extLst>
              <a:ext uri="{FF2B5EF4-FFF2-40B4-BE49-F238E27FC236}">
                <a16:creationId xmlns:a16="http://schemas.microsoft.com/office/drawing/2014/main" id="{E78315E9-C699-49D6-453A-AA599B004A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901107">
            <a:off x="7362230" y="4174153"/>
            <a:ext cx="1720424" cy="1604795"/>
          </a:xfrm>
          <a:prstGeom prst="rect">
            <a:avLst/>
          </a:prstGeom>
        </p:spPr>
      </p:pic>
      <p:pic>
        <p:nvPicPr>
          <p:cNvPr id="26" name="Immagine 25" descr="Immagine che contiene testo, persona, uomo&#10;&#10;Descrizione generata automaticamente">
            <a:extLst>
              <a:ext uri="{FF2B5EF4-FFF2-40B4-BE49-F238E27FC236}">
                <a16:creationId xmlns:a16="http://schemas.microsoft.com/office/drawing/2014/main" id="{42F0FF92-0815-DC59-8F8B-681F392274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65857" y="4236431"/>
            <a:ext cx="1790974" cy="1652645"/>
          </a:xfrm>
          <a:prstGeom prst="rect">
            <a:avLst/>
          </a:prstGeom>
        </p:spPr>
      </p:pic>
      <p:pic>
        <p:nvPicPr>
          <p:cNvPr id="33" name="Immagine 32" descr="Immagine che contiene testo, uomo, persona, interni&#10;&#10;Descrizione generata automaticamente">
            <a:extLst>
              <a:ext uri="{FF2B5EF4-FFF2-40B4-BE49-F238E27FC236}">
                <a16:creationId xmlns:a16="http://schemas.microsoft.com/office/drawing/2014/main" id="{9140D720-1C55-2B76-AAD0-15C73AD39FC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98437" y="4221618"/>
            <a:ext cx="1749334" cy="1631761"/>
          </a:xfrm>
          <a:prstGeom prst="rect">
            <a:avLst/>
          </a:prstGeom>
        </p:spPr>
      </p:pic>
      <p:pic>
        <p:nvPicPr>
          <p:cNvPr id="5" name="Immagine 4" descr="Immagine che contiene testo, uomo, interni, persona&#10;&#10;Descrizione generata automaticamente">
            <a:extLst>
              <a:ext uri="{FF2B5EF4-FFF2-40B4-BE49-F238E27FC236}">
                <a16:creationId xmlns:a16="http://schemas.microsoft.com/office/drawing/2014/main" id="{973B420D-8DA0-0C7D-FE48-DDE39106EB0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611393" y="3918510"/>
            <a:ext cx="1773498" cy="2017592"/>
          </a:xfrm>
          <a:prstGeom prst="rect">
            <a:avLst/>
          </a:prstGeom>
        </p:spPr>
      </p:pic>
      <p:sp>
        <p:nvSpPr>
          <p:cNvPr id="7" name="Rettangolo 6">
            <a:extLst>
              <a:ext uri="{FF2B5EF4-FFF2-40B4-BE49-F238E27FC236}">
                <a16:creationId xmlns:a16="http://schemas.microsoft.com/office/drawing/2014/main" id="{93026D23-C829-0E06-660E-1D9D315BB789}"/>
              </a:ext>
            </a:extLst>
          </p:cNvPr>
          <p:cNvSpPr/>
          <p:nvPr/>
        </p:nvSpPr>
        <p:spPr>
          <a:xfrm>
            <a:off x="2621889" y="2639964"/>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25" name="Ovale 24">
            <a:extLst>
              <a:ext uri="{FF2B5EF4-FFF2-40B4-BE49-F238E27FC236}">
                <a16:creationId xmlns:a16="http://schemas.microsoft.com/office/drawing/2014/main" id="{3927DAF7-E9B3-E792-52AD-F7C36C50F792}"/>
              </a:ext>
            </a:extLst>
          </p:cNvPr>
          <p:cNvSpPr/>
          <p:nvPr/>
        </p:nvSpPr>
        <p:spPr>
          <a:xfrm>
            <a:off x="2592689" y="1599040"/>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32" name="Rettangolo 31">
            <a:extLst>
              <a:ext uri="{FF2B5EF4-FFF2-40B4-BE49-F238E27FC236}">
                <a16:creationId xmlns:a16="http://schemas.microsoft.com/office/drawing/2014/main" id="{21E68963-4BF4-A8A8-F7ED-FCA720C196D1}"/>
              </a:ext>
            </a:extLst>
          </p:cNvPr>
          <p:cNvSpPr/>
          <p:nvPr/>
        </p:nvSpPr>
        <p:spPr>
          <a:xfrm>
            <a:off x="5095056" y="2656663"/>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34" name="Ovale 33">
            <a:extLst>
              <a:ext uri="{FF2B5EF4-FFF2-40B4-BE49-F238E27FC236}">
                <a16:creationId xmlns:a16="http://schemas.microsoft.com/office/drawing/2014/main" id="{1EB0C69C-F6E0-9D2B-3C78-AE538F36D140}"/>
              </a:ext>
            </a:extLst>
          </p:cNvPr>
          <p:cNvSpPr/>
          <p:nvPr/>
        </p:nvSpPr>
        <p:spPr>
          <a:xfrm>
            <a:off x="5065856" y="1615739"/>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35" name="Rettangolo 34">
            <a:extLst>
              <a:ext uri="{FF2B5EF4-FFF2-40B4-BE49-F238E27FC236}">
                <a16:creationId xmlns:a16="http://schemas.microsoft.com/office/drawing/2014/main" id="{8898E5D4-817F-95ED-9FC2-45E91DCB1D5B}"/>
              </a:ext>
            </a:extLst>
          </p:cNvPr>
          <p:cNvSpPr/>
          <p:nvPr/>
        </p:nvSpPr>
        <p:spPr>
          <a:xfrm>
            <a:off x="7370756" y="2689419"/>
            <a:ext cx="1790974" cy="11961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36" name="Ovale 35">
            <a:extLst>
              <a:ext uri="{FF2B5EF4-FFF2-40B4-BE49-F238E27FC236}">
                <a16:creationId xmlns:a16="http://schemas.microsoft.com/office/drawing/2014/main" id="{E4C3F5E4-7FC1-20DF-68E4-D2C26D9331AF}"/>
              </a:ext>
            </a:extLst>
          </p:cNvPr>
          <p:cNvSpPr/>
          <p:nvPr/>
        </p:nvSpPr>
        <p:spPr>
          <a:xfrm>
            <a:off x="7341556" y="1648495"/>
            <a:ext cx="1820174" cy="1823050"/>
          </a:xfrm>
          <a:prstGeom prst="ellipse">
            <a:avLst/>
          </a:prstGeom>
          <a:solidFill>
            <a:srgbClr val="006600"/>
          </a:solidFill>
          <a:ln>
            <a:solidFill>
              <a:srgbClr val="0066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pic>
        <p:nvPicPr>
          <p:cNvPr id="42" name="Immagine 41" descr="Immagine che contiene cravatta, uomo, persona, abbigliamento&#10;&#10;Descrizione generata automaticamente">
            <a:extLst>
              <a:ext uri="{FF2B5EF4-FFF2-40B4-BE49-F238E27FC236}">
                <a16:creationId xmlns:a16="http://schemas.microsoft.com/office/drawing/2014/main" id="{410878F8-83CC-D221-1BC2-39B39F84729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55580" y="1648495"/>
            <a:ext cx="2094392" cy="1755837"/>
          </a:xfrm>
          <a:prstGeom prst="rect">
            <a:avLst/>
          </a:prstGeom>
        </p:spPr>
      </p:pic>
      <p:sp>
        <p:nvSpPr>
          <p:cNvPr id="44" name="CasellaDiTesto 43">
            <a:extLst>
              <a:ext uri="{FF2B5EF4-FFF2-40B4-BE49-F238E27FC236}">
                <a16:creationId xmlns:a16="http://schemas.microsoft.com/office/drawing/2014/main" id="{EDF818E4-0F24-C06C-7801-A9336C183953}"/>
              </a:ext>
            </a:extLst>
          </p:cNvPr>
          <p:cNvSpPr txBox="1"/>
          <p:nvPr/>
        </p:nvSpPr>
        <p:spPr>
          <a:xfrm>
            <a:off x="3049524" y="3248906"/>
            <a:ext cx="6099048" cy="369332"/>
          </a:xfrm>
          <a:prstGeom prst="rect">
            <a:avLst/>
          </a:prstGeom>
          <a:noFill/>
        </p:spPr>
        <p:txBody>
          <a:bodyPr wrap="square">
            <a:spAutoFit/>
          </a:bodyPr>
          <a:lstStyle/>
          <a:p>
            <a:r>
              <a:rPr lang="it-IT" b="0" dirty="0">
                <a:effectLst/>
              </a:rPr>
              <a:t> </a:t>
            </a:r>
            <a:endParaRPr lang="it-IT" dirty="0"/>
          </a:p>
        </p:txBody>
      </p:sp>
      <p:pic>
        <p:nvPicPr>
          <p:cNvPr id="45" name="Google Shape;220;p29">
            <a:extLst>
              <a:ext uri="{FF2B5EF4-FFF2-40B4-BE49-F238E27FC236}">
                <a16:creationId xmlns:a16="http://schemas.microsoft.com/office/drawing/2014/main" id="{F8C260A6-0185-9889-CEB9-1B211755C926}"/>
              </a:ext>
            </a:extLst>
          </p:cNvPr>
          <p:cNvPicPr preferRelativeResize="0"/>
          <p:nvPr/>
        </p:nvPicPr>
        <p:blipFill>
          <a:blip r:embed="rId9">
            <a:alphaModFix/>
          </a:blip>
          <a:stretch>
            <a:fillRect/>
          </a:stretch>
        </p:blipFill>
        <p:spPr>
          <a:xfrm>
            <a:off x="5202965" y="1742949"/>
            <a:ext cx="1539050" cy="1546844"/>
          </a:xfrm>
          <a:prstGeom prst="ellipse">
            <a:avLst/>
          </a:prstGeom>
          <a:noFill/>
          <a:ln>
            <a:noFill/>
          </a:ln>
        </p:spPr>
      </p:pic>
      <p:sp>
        <p:nvSpPr>
          <p:cNvPr id="46" name="CasellaDiTesto 45">
            <a:extLst>
              <a:ext uri="{FF2B5EF4-FFF2-40B4-BE49-F238E27FC236}">
                <a16:creationId xmlns:a16="http://schemas.microsoft.com/office/drawing/2014/main" id="{124C8FC8-99FA-540D-E1B7-A796E445FD85}"/>
              </a:ext>
            </a:extLst>
          </p:cNvPr>
          <p:cNvSpPr txBox="1"/>
          <p:nvPr/>
        </p:nvSpPr>
        <p:spPr>
          <a:xfrm>
            <a:off x="2455580" y="3517734"/>
            <a:ext cx="2177176" cy="276999"/>
          </a:xfrm>
          <a:prstGeom prst="rect">
            <a:avLst/>
          </a:prstGeom>
          <a:noFill/>
        </p:spPr>
        <p:txBody>
          <a:bodyPr wrap="square">
            <a:spAutoFit/>
          </a:bodyPr>
          <a:lstStyle/>
          <a:p>
            <a:pPr algn="ctr"/>
            <a:r>
              <a:rPr lang="it-IT" sz="1200" b="1" dirty="0">
                <a:ln/>
                <a:solidFill>
                  <a:schemeClr val="tx1">
                    <a:lumMod val="75000"/>
                    <a:lumOff val="25000"/>
                  </a:schemeClr>
                </a:solidFill>
                <a:latin typeface="Montserrat Medium" pitchFamily="2" charset="0"/>
              </a:rPr>
              <a:t>Raffaele Squillante</a:t>
            </a:r>
          </a:p>
        </p:txBody>
      </p:sp>
      <p:sp>
        <p:nvSpPr>
          <p:cNvPr id="47" name="CasellaDiTesto 46">
            <a:extLst>
              <a:ext uri="{FF2B5EF4-FFF2-40B4-BE49-F238E27FC236}">
                <a16:creationId xmlns:a16="http://schemas.microsoft.com/office/drawing/2014/main" id="{2CE912DE-77EE-5905-3700-3C869BC4FED2}"/>
              </a:ext>
            </a:extLst>
          </p:cNvPr>
          <p:cNvSpPr txBox="1"/>
          <p:nvPr/>
        </p:nvSpPr>
        <p:spPr>
          <a:xfrm>
            <a:off x="4883902" y="3518663"/>
            <a:ext cx="2177176" cy="276999"/>
          </a:xfrm>
          <a:prstGeom prst="rect">
            <a:avLst/>
          </a:prstGeom>
          <a:noFill/>
        </p:spPr>
        <p:txBody>
          <a:bodyPr wrap="square">
            <a:spAutoFit/>
          </a:bodyPr>
          <a:lstStyle/>
          <a:p>
            <a:pPr algn="ctr"/>
            <a:r>
              <a:rPr lang="it-IT" sz="1200" b="1" dirty="0">
                <a:ln/>
                <a:solidFill>
                  <a:schemeClr val="tx1">
                    <a:lumMod val="75000"/>
                    <a:lumOff val="25000"/>
                  </a:schemeClr>
                </a:solidFill>
                <a:latin typeface="Montserrat Medium" pitchFamily="2" charset="0"/>
              </a:rPr>
              <a:t>Antonio Giametta</a:t>
            </a:r>
          </a:p>
        </p:txBody>
      </p:sp>
      <p:sp>
        <p:nvSpPr>
          <p:cNvPr id="48" name="Google Shape;149;p2">
            <a:extLst>
              <a:ext uri="{FF2B5EF4-FFF2-40B4-BE49-F238E27FC236}">
                <a16:creationId xmlns:a16="http://schemas.microsoft.com/office/drawing/2014/main" id="{2C0069D9-5711-B89D-3D78-5D2EA9491EAC}"/>
              </a:ext>
            </a:extLst>
          </p:cNvPr>
          <p:cNvSpPr/>
          <p:nvPr/>
        </p:nvSpPr>
        <p:spPr>
          <a:xfrm>
            <a:off x="7502450" y="1798184"/>
            <a:ext cx="1509399" cy="1519700"/>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10">
              <a:alphaModFix/>
            </a:blip>
            <a:stretch>
              <a:fillRect l="-9213" t="-4576" r="425" b="-29659"/>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CasellaDiTesto 48">
            <a:extLst>
              <a:ext uri="{FF2B5EF4-FFF2-40B4-BE49-F238E27FC236}">
                <a16:creationId xmlns:a16="http://schemas.microsoft.com/office/drawing/2014/main" id="{54CC0B38-F644-A33E-705B-6CCE3F50EDFB}"/>
              </a:ext>
            </a:extLst>
          </p:cNvPr>
          <p:cNvSpPr txBox="1"/>
          <p:nvPr/>
        </p:nvSpPr>
        <p:spPr>
          <a:xfrm>
            <a:off x="7177655" y="3548758"/>
            <a:ext cx="2177176" cy="276999"/>
          </a:xfrm>
          <a:prstGeom prst="rect">
            <a:avLst/>
          </a:prstGeom>
          <a:noFill/>
        </p:spPr>
        <p:txBody>
          <a:bodyPr wrap="square">
            <a:spAutoFit/>
          </a:bodyPr>
          <a:lstStyle/>
          <a:p>
            <a:pPr algn="ctr"/>
            <a:r>
              <a:rPr lang="it-IT" sz="1200" b="1" dirty="0">
                <a:ln/>
                <a:solidFill>
                  <a:schemeClr val="tx1">
                    <a:lumMod val="75000"/>
                    <a:lumOff val="25000"/>
                  </a:schemeClr>
                </a:solidFill>
                <a:latin typeface="Montserrat Medium" pitchFamily="2" charset="0"/>
              </a:rPr>
              <a:t>Angelo Afeltra</a:t>
            </a:r>
          </a:p>
        </p:txBody>
      </p:sp>
    </p:spTree>
    <p:extLst>
      <p:ext uri="{BB962C8B-B14F-4D97-AF65-F5344CB8AC3E}">
        <p14:creationId xmlns:p14="http://schemas.microsoft.com/office/powerpoint/2010/main" val="3724602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childTnLst>
                          </p:cTn>
                        </p:par>
                      </p:childTnLst>
                    </p:cTn>
                  </p:par>
                  <p:par>
                    <p:cTn id="10" fill="hold">
                      <p:stCondLst>
                        <p:cond delay="indefinite"/>
                      </p:stCondLst>
                      <p:childTnLst>
                        <p:par>
                          <p:cTn id="11" fill="hold">
                            <p:stCondLst>
                              <p:cond delay="0"/>
                            </p:stCondLst>
                            <p:childTnLst>
                              <p:par>
                                <p:cTn id="12" presetID="18" presetClass="entr" presetSubtype="12" fill="hold" grpId="0" nodeType="click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strips(downLeft)">
                                      <p:cBhvr>
                                        <p:cTn id="14" dur="500"/>
                                        <p:tgtEl>
                                          <p:spTgt spid="48"/>
                                        </p:tgtEl>
                                      </p:cBhvr>
                                    </p:animEffect>
                                  </p:childTnLst>
                                </p:cTn>
                              </p:par>
                              <p:par>
                                <p:cTn id="15" presetID="18" presetClass="entr" presetSubtype="12" fill="hold" nodeType="with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strips(downLeft)">
                                      <p:cBhvr>
                                        <p:cTn id="17" dur="500"/>
                                        <p:tgtEl>
                                          <p:spTgt spid="45"/>
                                        </p:tgtEl>
                                      </p:cBhvr>
                                    </p:animEffect>
                                  </p:childTnLst>
                                </p:cTn>
                              </p:par>
                              <p:par>
                                <p:cTn id="18" presetID="18" presetClass="entr" presetSubtype="12" fill="hold" nodeType="with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strips(downLeft)">
                                      <p:cBhvr>
                                        <p:cTn id="20" dur="500"/>
                                        <p:tgtEl>
                                          <p:spTgt spid="42"/>
                                        </p:tgtEl>
                                      </p:cBhvr>
                                    </p:animEffect>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heel(1)">
                                      <p:cBhvr>
                                        <p:cTn id="25" dur="2000"/>
                                        <p:tgtEl>
                                          <p:spTgt spid="3"/>
                                        </p:tgtEl>
                                      </p:cBhvr>
                                    </p:animEffect>
                                  </p:childTnLst>
                                </p:cTn>
                              </p:par>
                              <p:par>
                                <p:cTn id="26" presetID="21" presetClass="entr" presetSubtype="1" fill="hold" nodeType="with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wheel(1)">
                                      <p:cBhvr>
                                        <p:cTn id="28" dur="2000"/>
                                        <p:tgtEl>
                                          <p:spTgt spid="33"/>
                                        </p:tgtEl>
                                      </p:cBhvr>
                                    </p:animEffect>
                                  </p:childTnLst>
                                </p:cTn>
                              </p:par>
                              <p:par>
                                <p:cTn id="29" presetID="21" presetClass="entr" presetSubtype="1"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heel(1)">
                                      <p:cBhvr>
                                        <p:cTn id="31" dur="2000"/>
                                        <p:tgtEl>
                                          <p:spTgt spid="26"/>
                                        </p:tgtEl>
                                      </p:cBhvr>
                                    </p:animEffect>
                                  </p:childTnLst>
                                </p:cTn>
                              </p:par>
                              <p:par>
                                <p:cTn id="32" presetID="21" presetClass="entr" presetSubtype="1"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wheel(1)">
                                      <p:cBhvr>
                                        <p:cTn id="34" dur="2000"/>
                                        <p:tgtEl>
                                          <p:spTgt spid="8"/>
                                        </p:tgtEl>
                                      </p:cBhvr>
                                    </p:animEffect>
                                  </p:childTnLst>
                                </p:cTn>
                              </p:par>
                              <p:par>
                                <p:cTn id="35" presetID="21" presetClass="entr" presetSubtype="1" fill="hold" nodeType="with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wheel(1)">
                                      <p:cBhvr>
                                        <p:cTn id="3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4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ggetto 7">
            <a:extLst>
              <a:ext uri="{FF2B5EF4-FFF2-40B4-BE49-F238E27FC236}">
                <a16:creationId xmlns:a16="http://schemas.microsoft.com/office/drawing/2014/main" id="{2C58E714-EB95-D84E-4210-9DF3C50A2843}"/>
              </a:ext>
            </a:extLst>
          </p:cNvPr>
          <p:cNvGraphicFramePr>
            <a:graphicFrameLocks noChangeAspect="1"/>
          </p:cNvGraphicFramePr>
          <p:nvPr>
            <p:extLst>
              <p:ext uri="{D42A27DB-BD31-4B8C-83A1-F6EECF244321}">
                <p14:modId xmlns:p14="http://schemas.microsoft.com/office/powerpoint/2010/main" val="3852003890"/>
              </p:ext>
            </p:extLst>
          </p:nvPr>
        </p:nvGraphicFramePr>
        <p:xfrm>
          <a:off x="363538" y="152400"/>
          <a:ext cx="5538787" cy="6080125"/>
        </p:xfrm>
        <a:graphic>
          <a:graphicData uri="http://schemas.openxmlformats.org/presentationml/2006/ole">
            <mc:AlternateContent xmlns:mc="http://schemas.openxmlformats.org/markup-compatibility/2006">
              <mc:Choice xmlns:v="urn:schemas-microsoft-com:vml" Requires="v">
                <p:oleObj name="Worksheet" r:id="rId2" imgW="10744071" imgH="11742405" progId="Excel.Sheet.12">
                  <p:embed/>
                </p:oleObj>
              </mc:Choice>
              <mc:Fallback>
                <p:oleObj name="Worksheet" r:id="rId2" imgW="10744071" imgH="11742405" progId="Excel.Sheet.12">
                  <p:embed/>
                  <p:pic>
                    <p:nvPicPr>
                      <p:cNvPr id="0" name=""/>
                      <p:cNvPicPr/>
                      <p:nvPr/>
                    </p:nvPicPr>
                    <p:blipFill>
                      <a:blip r:embed="rId3"/>
                      <a:stretch>
                        <a:fillRect/>
                      </a:stretch>
                    </p:blipFill>
                    <p:spPr>
                      <a:xfrm>
                        <a:off x="363538" y="152400"/>
                        <a:ext cx="5538787" cy="6080125"/>
                      </a:xfrm>
                      <a:prstGeom prst="rect">
                        <a:avLst/>
                      </a:prstGeom>
                    </p:spPr>
                  </p:pic>
                </p:oleObj>
              </mc:Fallback>
            </mc:AlternateContent>
          </a:graphicData>
        </a:graphic>
      </p:graphicFrame>
      <p:sp>
        <p:nvSpPr>
          <p:cNvPr id="9" name="Rettangolo 8">
            <a:extLst>
              <a:ext uri="{FF2B5EF4-FFF2-40B4-BE49-F238E27FC236}">
                <a16:creationId xmlns:a16="http://schemas.microsoft.com/office/drawing/2014/main" id="{5386BDEB-C28A-A416-E53D-AC69DF296911}"/>
              </a:ext>
            </a:extLst>
          </p:cNvPr>
          <p:cNvSpPr/>
          <p:nvPr/>
        </p:nvSpPr>
        <p:spPr>
          <a:xfrm>
            <a:off x="6459178" y="0"/>
            <a:ext cx="5732822" cy="6858000"/>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 name="CasellaDiTesto 9">
            <a:extLst>
              <a:ext uri="{FF2B5EF4-FFF2-40B4-BE49-F238E27FC236}">
                <a16:creationId xmlns:a16="http://schemas.microsoft.com/office/drawing/2014/main" id="{46F94D09-C23C-6943-6B73-A157F76B36F7}"/>
              </a:ext>
            </a:extLst>
          </p:cNvPr>
          <p:cNvSpPr txBox="1"/>
          <p:nvPr/>
        </p:nvSpPr>
        <p:spPr>
          <a:xfrm>
            <a:off x="6930681" y="543464"/>
            <a:ext cx="4789816" cy="1200329"/>
          </a:xfrm>
          <a:prstGeom prst="rect">
            <a:avLst/>
          </a:prstGeom>
          <a:noFill/>
        </p:spPr>
        <p:txBody>
          <a:bodyPr wrap="square">
            <a:spAutoFit/>
          </a:bodyPr>
          <a:lstStyle/>
          <a:p>
            <a:pPr algn="ctr"/>
            <a:r>
              <a:rPr lang="it-IT" sz="2400" dirty="0">
                <a:solidFill>
                  <a:schemeClr val="bg1"/>
                </a:solidFill>
                <a:latin typeface="Montserrat Black" pitchFamily="2" charset="0"/>
              </a:rPr>
              <a:t>Ore lavorative di ciascun membro del team nello svolgimento del: </a:t>
            </a:r>
            <a:endParaRPr lang="it-IT" sz="2400" dirty="0">
              <a:ln/>
              <a:solidFill>
                <a:schemeClr val="bg1"/>
              </a:solidFill>
              <a:latin typeface="Montserrat Black" pitchFamily="2" charset="0"/>
            </a:endParaRPr>
          </a:p>
        </p:txBody>
      </p:sp>
      <p:sp>
        <p:nvSpPr>
          <p:cNvPr id="11" name="CasellaDiTesto 10">
            <a:extLst>
              <a:ext uri="{FF2B5EF4-FFF2-40B4-BE49-F238E27FC236}">
                <a16:creationId xmlns:a16="http://schemas.microsoft.com/office/drawing/2014/main" id="{6D83A886-340C-F5BC-ADE4-538E7241A6E0}"/>
              </a:ext>
            </a:extLst>
          </p:cNvPr>
          <p:cNvSpPr txBox="1"/>
          <p:nvPr/>
        </p:nvSpPr>
        <p:spPr>
          <a:xfrm>
            <a:off x="6797615" y="2287257"/>
            <a:ext cx="2268747" cy="400110"/>
          </a:xfrm>
          <a:prstGeom prst="rect">
            <a:avLst/>
          </a:prstGeom>
          <a:noFill/>
        </p:spPr>
        <p:txBody>
          <a:bodyPr wrap="square">
            <a:spAutoFit/>
          </a:bodyPr>
          <a:lstStyle/>
          <a:p>
            <a:r>
              <a:rPr lang="it-IT" sz="2000" dirty="0">
                <a:solidFill>
                  <a:schemeClr val="bg1"/>
                </a:solidFill>
                <a:latin typeface="Montserrat" pitchFamily="2" charset="0"/>
              </a:rPr>
              <a:t>RAD : 3h 53min</a:t>
            </a:r>
            <a:endParaRPr lang="it-IT" sz="2000" dirty="0">
              <a:ln/>
              <a:solidFill>
                <a:schemeClr val="bg1"/>
              </a:solidFill>
              <a:latin typeface="Montserrat" pitchFamily="2" charset="0"/>
            </a:endParaRPr>
          </a:p>
        </p:txBody>
      </p:sp>
      <p:sp>
        <p:nvSpPr>
          <p:cNvPr id="12" name="CasellaDiTesto 11">
            <a:extLst>
              <a:ext uri="{FF2B5EF4-FFF2-40B4-BE49-F238E27FC236}">
                <a16:creationId xmlns:a16="http://schemas.microsoft.com/office/drawing/2014/main" id="{CABF63F0-A798-808A-7120-E437EE1D8610}"/>
              </a:ext>
            </a:extLst>
          </p:cNvPr>
          <p:cNvSpPr txBox="1"/>
          <p:nvPr/>
        </p:nvSpPr>
        <p:spPr>
          <a:xfrm>
            <a:off x="6797615" y="2760332"/>
            <a:ext cx="2268747" cy="400110"/>
          </a:xfrm>
          <a:prstGeom prst="rect">
            <a:avLst/>
          </a:prstGeom>
          <a:noFill/>
        </p:spPr>
        <p:txBody>
          <a:bodyPr wrap="square">
            <a:spAutoFit/>
          </a:bodyPr>
          <a:lstStyle/>
          <a:p>
            <a:r>
              <a:rPr lang="it-IT" sz="2000" dirty="0">
                <a:solidFill>
                  <a:schemeClr val="bg1"/>
                </a:solidFill>
                <a:latin typeface="Montserrat" pitchFamily="2" charset="0"/>
              </a:rPr>
              <a:t>SDD : 1h</a:t>
            </a:r>
            <a:endParaRPr lang="it-IT" sz="2000" dirty="0">
              <a:ln/>
              <a:solidFill>
                <a:schemeClr val="bg1"/>
              </a:solidFill>
              <a:latin typeface="Montserrat" pitchFamily="2" charset="0"/>
            </a:endParaRPr>
          </a:p>
        </p:txBody>
      </p:sp>
      <p:sp>
        <p:nvSpPr>
          <p:cNvPr id="13" name="CasellaDiTesto 12">
            <a:extLst>
              <a:ext uri="{FF2B5EF4-FFF2-40B4-BE49-F238E27FC236}">
                <a16:creationId xmlns:a16="http://schemas.microsoft.com/office/drawing/2014/main" id="{0C3342B2-EFC6-6BBF-78C5-9740798F6C22}"/>
              </a:ext>
            </a:extLst>
          </p:cNvPr>
          <p:cNvSpPr txBox="1"/>
          <p:nvPr/>
        </p:nvSpPr>
        <p:spPr>
          <a:xfrm>
            <a:off x="6832116" y="3228945"/>
            <a:ext cx="2268747" cy="400110"/>
          </a:xfrm>
          <a:prstGeom prst="rect">
            <a:avLst/>
          </a:prstGeom>
          <a:noFill/>
        </p:spPr>
        <p:txBody>
          <a:bodyPr wrap="square">
            <a:spAutoFit/>
          </a:bodyPr>
          <a:lstStyle/>
          <a:p>
            <a:r>
              <a:rPr lang="it-IT" sz="2000" dirty="0">
                <a:solidFill>
                  <a:schemeClr val="bg1"/>
                </a:solidFill>
                <a:latin typeface="Montserrat" pitchFamily="2" charset="0"/>
              </a:rPr>
              <a:t>TCS : 10 min</a:t>
            </a:r>
            <a:endParaRPr lang="it-IT" sz="2000" dirty="0">
              <a:ln/>
              <a:solidFill>
                <a:schemeClr val="bg1"/>
              </a:solidFill>
              <a:latin typeface="Montserrat" pitchFamily="2" charset="0"/>
            </a:endParaRPr>
          </a:p>
        </p:txBody>
      </p:sp>
      <p:sp>
        <p:nvSpPr>
          <p:cNvPr id="14" name="CasellaDiTesto 13">
            <a:extLst>
              <a:ext uri="{FF2B5EF4-FFF2-40B4-BE49-F238E27FC236}">
                <a16:creationId xmlns:a16="http://schemas.microsoft.com/office/drawing/2014/main" id="{D5690998-031F-40A6-B43B-6C8F62E0B300}"/>
              </a:ext>
            </a:extLst>
          </p:cNvPr>
          <p:cNvSpPr txBox="1"/>
          <p:nvPr/>
        </p:nvSpPr>
        <p:spPr>
          <a:xfrm>
            <a:off x="6832116" y="3697558"/>
            <a:ext cx="2777710" cy="400110"/>
          </a:xfrm>
          <a:prstGeom prst="rect">
            <a:avLst/>
          </a:prstGeom>
          <a:noFill/>
        </p:spPr>
        <p:txBody>
          <a:bodyPr wrap="square">
            <a:spAutoFit/>
          </a:bodyPr>
          <a:lstStyle/>
          <a:p>
            <a:r>
              <a:rPr lang="it-IT" sz="2000" dirty="0">
                <a:solidFill>
                  <a:schemeClr val="bg1"/>
                </a:solidFill>
                <a:latin typeface="Montserrat" pitchFamily="2" charset="0"/>
              </a:rPr>
              <a:t>Meeting : 7h 10min</a:t>
            </a:r>
            <a:endParaRPr lang="it-IT" sz="2000" dirty="0">
              <a:ln/>
              <a:solidFill>
                <a:schemeClr val="bg1"/>
              </a:solidFill>
              <a:latin typeface="Montserrat" pitchFamily="2" charset="0"/>
            </a:endParaRPr>
          </a:p>
        </p:txBody>
      </p:sp>
      <p:pic>
        <p:nvPicPr>
          <p:cNvPr id="16" name="Elemento grafico 15" descr="Segna Pollice su contorno">
            <a:extLst>
              <a:ext uri="{FF2B5EF4-FFF2-40B4-BE49-F238E27FC236}">
                <a16:creationId xmlns:a16="http://schemas.microsoft.com/office/drawing/2014/main" id="{E35B9054-9FCE-CF6E-7223-56DED035F67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9333781" y="4111511"/>
            <a:ext cx="2494628" cy="2576899"/>
          </a:xfrm>
          <a:prstGeom prst="rect">
            <a:avLst/>
          </a:prstGeom>
        </p:spPr>
      </p:pic>
    </p:spTree>
    <p:extLst>
      <p:ext uri="{BB962C8B-B14F-4D97-AF65-F5344CB8AC3E}">
        <p14:creationId xmlns:p14="http://schemas.microsoft.com/office/powerpoint/2010/main" val="4122358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0.70"/>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down)">
                                      <p:cBhvr>
                                        <p:cTn id="14" dur="580">
                                          <p:stCondLst>
                                            <p:cond delay="0"/>
                                          </p:stCondLst>
                                        </p:cTn>
                                        <p:tgtEl>
                                          <p:spTgt spid="11"/>
                                        </p:tgtEl>
                                      </p:cBhvr>
                                    </p:animEffect>
                                    <p:anim calcmode="lin" valueType="num">
                                      <p:cBhvr>
                                        <p:cTn id="15"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20" dur="26">
                                          <p:stCondLst>
                                            <p:cond delay="650"/>
                                          </p:stCondLst>
                                        </p:cTn>
                                        <p:tgtEl>
                                          <p:spTgt spid="11"/>
                                        </p:tgtEl>
                                      </p:cBhvr>
                                      <p:to x="100000" y="60000"/>
                                    </p:animScale>
                                    <p:animScale>
                                      <p:cBhvr>
                                        <p:cTn id="21" dur="166" decel="50000">
                                          <p:stCondLst>
                                            <p:cond delay="676"/>
                                          </p:stCondLst>
                                        </p:cTn>
                                        <p:tgtEl>
                                          <p:spTgt spid="11"/>
                                        </p:tgtEl>
                                      </p:cBhvr>
                                      <p:to x="100000" y="100000"/>
                                    </p:animScale>
                                    <p:animScale>
                                      <p:cBhvr>
                                        <p:cTn id="22" dur="26">
                                          <p:stCondLst>
                                            <p:cond delay="1312"/>
                                          </p:stCondLst>
                                        </p:cTn>
                                        <p:tgtEl>
                                          <p:spTgt spid="11"/>
                                        </p:tgtEl>
                                      </p:cBhvr>
                                      <p:to x="100000" y="80000"/>
                                    </p:animScale>
                                    <p:animScale>
                                      <p:cBhvr>
                                        <p:cTn id="23" dur="166" decel="50000">
                                          <p:stCondLst>
                                            <p:cond delay="1338"/>
                                          </p:stCondLst>
                                        </p:cTn>
                                        <p:tgtEl>
                                          <p:spTgt spid="11"/>
                                        </p:tgtEl>
                                      </p:cBhvr>
                                      <p:to x="100000" y="100000"/>
                                    </p:animScale>
                                    <p:animScale>
                                      <p:cBhvr>
                                        <p:cTn id="24" dur="26">
                                          <p:stCondLst>
                                            <p:cond delay="1642"/>
                                          </p:stCondLst>
                                        </p:cTn>
                                        <p:tgtEl>
                                          <p:spTgt spid="11"/>
                                        </p:tgtEl>
                                      </p:cBhvr>
                                      <p:to x="100000" y="90000"/>
                                    </p:animScale>
                                    <p:animScale>
                                      <p:cBhvr>
                                        <p:cTn id="25" dur="166" decel="50000">
                                          <p:stCondLst>
                                            <p:cond delay="1668"/>
                                          </p:stCondLst>
                                        </p:cTn>
                                        <p:tgtEl>
                                          <p:spTgt spid="11"/>
                                        </p:tgtEl>
                                      </p:cBhvr>
                                      <p:to x="100000" y="100000"/>
                                    </p:animScale>
                                    <p:animScale>
                                      <p:cBhvr>
                                        <p:cTn id="26" dur="26">
                                          <p:stCondLst>
                                            <p:cond delay="1808"/>
                                          </p:stCondLst>
                                        </p:cTn>
                                        <p:tgtEl>
                                          <p:spTgt spid="11"/>
                                        </p:tgtEl>
                                      </p:cBhvr>
                                      <p:to x="100000" y="95000"/>
                                    </p:animScale>
                                    <p:animScale>
                                      <p:cBhvr>
                                        <p:cTn id="27" dur="166" decel="50000">
                                          <p:stCondLst>
                                            <p:cond delay="1834"/>
                                          </p:stCondLst>
                                        </p:cTn>
                                        <p:tgtEl>
                                          <p:spTgt spid="11"/>
                                        </p:tgtEl>
                                      </p:cBhvr>
                                      <p:to x="100000" y="100000"/>
                                    </p:animScale>
                                  </p:childTnLst>
                                </p:cTn>
                              </p:par>
                            </p:childTnLst>
                          </p:cTn>
                        </p:par>
                      </p:childTnLst>
                    </p:cTn>
                  </p:par>
                  <p:par>
                    <p:cTn id="28" fill="hold">
                      <p:stCondLst>
                        <p:cond delay="indefinite"/>
                      </p:stCondLst>
                      <p:childTnLst>
                        <p:par>
                          <p:cTn id="29" fill="hold">
                            <p:stCondLst>
                              <p:cond delay="0"/>
                            </p:stCondLst>
                            <p:childTnLst>
                              <p:par>
                                <p:cTn id="30" presetID="26"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down)">
                                      <p:cBhvr>
                                        <p:cTn id="32" dur="580">
                                          <p:stCondLst>
                                            <p:cond delay="0"/>
                                          </p:stCondLst>
                                        </p:cTn>
                                        <p:tgtEl>
                                          <p:spTgt spid="12"/>
                                        </p:tgtEl>
                                      </p:cBhvr>
                                    </p:animEffect>
                                    <p:anim calcmode="lin" valueType="num">
                                      <p:cBhvr>
                                        <p:cTn id="33" dur="1822"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34" dur="664"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35" dur="664" tmFilter="0, 0; 0.125,0.2665; 0.25,0.4; 0.375,0.465; 0.5,0.5;  0.625,0.535; 0.75,0.6; 0.875,0.7335; 1,1">
                                          <p:stCondLst>
                                            <p:cond delay="664"/>
                                          </p:stCondLst>
                                        </p:cTn>
                                        <p:tgtEl>
                                          <p:spTgt spid="12"/>
                                        </p:tgtEl>
                                        <p:attrNameLst>
                                          <p:attrName>ppt_y</p:attrName>
                                        </p:attrNameLst>
                                      </p:cBhvr>
                                      <p:tavLst>
                                        <p:tav tm="0" fmla="#ppt_y-sin(pi*$)/9">
                                          <p:val>
                                            <p:fltVal val="0"/>
                                          </p:val>
                                        </p:tav>
                                        <p:tav tm="100000">
                                          <p:val>
                                            <p:fltVal val="1"/>
                                          </p:val>
                                        </p:tav>
                                      </p:tavLst>
                                    </p:anim>
                                    <p:anim calcmode="lin" valueType="num">
                                      <p:cBhvr>
                                        <p:cTn id="36" dur="332" tmFilter="0, 0; 0.125,0.2665; 0.25,0.4; 0.375,0.465; 0.5,0.5;  0.625,0.535; 0.75,0.6; 0.875,0.7335; 1,1">
                                          <p:stCondLst>
                                            <p:cond delay="1324"/>
                                          </p:stCondLst>
                                        </p:cTn>
                                        <p:tgtEl>
                                          <p:spTgt spid="12"/>
                                        </p:tgtEl>
                                        <p:attrNameLst>
                                          <p:attrName>ppt_y</p:attrName>
                                        </p:attrNameLst>
                                      </p:cBhvr>
                                      <p:tavLst>
                                        <p:tav tm="0" fmla="#ppt_y-sin(pi*$)/27">
                                          <p:val>
                                            <p:fltVal val="0"/>
                                          </p:val>
                                        </p:tav>
                                        <p:tav tm="100000">
                                          <p:val>
                                            <p:fltVal val="1"/>
                                          </p:val>
                                        </p:tav>
                                      </p:tavLst>
                                    </p:anim>
                                    <p:anim calcmode="lin" valueType="num">
                                      <p:cBhvr>
                                        <p:cTn id="37" dur="164" tmFilter="0, 0; 0.125,0.2665; 0.25,0.4; 0.375,0.465; 0.5,0.5;  0.625,0.535; 0.75,0.6; 0.875,0.7335; 1,1">
                                          <p:stCondLst>
                                            <p:cond delay="1656"/>
                                          </p:stCondLst>
                                        </p:cTn>
                                        <p:tgtEl>
                                          <p:spTgt spid="12"/>
                                        </p:tgtEl>
                                        <p:attrNameLst>
                                          <p:attrName>ppt_y</p:attrName>
                                        </p:attrNameLst>
                                      </p:cBhvr>
                                      <p:tavLst>
                                        <p:tav tm="0" fmla="#ppt_y-sin(pi*$)/81">
                                          <p:val>
                                            <p:fltVal val="0"/>
                                          </p:val>
                                        </p:tav>
                                        <p:tav tm="100000">
                                          <p:val>
                                            <p:fltVal val="1"/>
                                          </p:val>
                                        </p:tav>
                                      </p:tavLst>
                                    </p:anim>
                                    <p:animScale>
                                      <p:cBhvr>
                                        <p:cTn id="38" dur="26">
                                          <p:stCondLst>
                                            <p:cond delay="650"/>
                                          </p:stCondLst>
                                        </p:cTn>
                                        <p:tgtEl>
                                          <p:spTgt spid="12"/>
                                        </p:tgtEl>
                                      </p:cBhvr>
                                      <p:to x="100000" y="60000"/>
                                    </p:animScale>
                                    <p:animScale>
                                      <p:cBhvr>
                                        <p:cTn id="39" dur="166" decel="50000">
                                          <p:stCondLst>
                                            <p:cond delay="676"/>
                                          </p:stCondLst>
                                        </p:cTn>
                                        <p:tgtEl>
                                          <p:spTgt spid="12"/>
                                        </p:tgtEl>
                                      </p:cBhvr>
                                      <p:to x="100000" y="100000"/>
                                    </p:animScale>
                                    <p:animScale>
                                      <p:cBhvr>
                                        <p:cTn id="40" dur="26">
                                          <p:stCondLst>
                                            <p:cond delay="1312"/>
                                          </p:stCondLst>
                                        </p:cTn>
                                        <p:tgtEl>
                                          <p:spTgt spid="12"/>
                                        </p:tgtEl>
                                      </p:cBhvr>
                                      <p:to x="100000" y="80000"/>
                                    </p:animScale>
                                    <p:animScale>
                                      <p:cBhvr>
                                        <p:cTn id="41" dur="166" decel="50000">
                                          <p:stCondLst>
                                            <p:cond delay="1338"/>
                                          </p:stCondLst>
                                        </p:cTn>
                                        <p:tgtEl>
                                          <p:spTgt spid="12"/>
                                        </p:tgtEl>
                                      </p:cBhvr>
                                      <p:to x="100000" y="100000"/>
                                    </p:animScale>
                                    <p:animScale>
                                      <p:cBhvr>
                                        <p:cTn id="42" dur="26">
                                          <p:stCondLst>
                                            <p:cond delay="1642"/>
                                          </p:stCondLst>
                                        </p:cTn>
                                        <p:tgtEl>
                                          <p:spTgt spid="12"/>
                                        </p:tgtEl>
                                      </p:cBhvr>
                                      <p:to x="100000" y="90000"/>
                                    </p:animScale>
                                    <p:animScale>
                                      <p:cBhvr>
                                        <p:cTn id="43" dur="166" decel="50000">
                                          <p:stCondLst>
                                            <p:cond delay="1668"/>
                                          </p:stCondLst>
                                        </p:cTn>
                                        <p:tgtEl>
                                          <p:spTgt spid="12"/>
                                        </p:tgtEl>
                                      </p:cBhvr>
                                      <p:to x="100000" y="100000"/>
                                    </p:animScale>
                                    <p:animScale>
                                      <p:cBhvr>
                                        <p:cTn id="44" dur="26">
                                          <p:stCondLst>
                                            <p:cond delay="1808"/>
                                          </p:stCondLst>
                                        </p:cTn>
                                        <p:tgtEl>
                                          <p:spTgt spid="12"/>
                                        </p:tgtEl>
                                      </p:cBhvr>
                                      <p:to x="100000" y="95000"/>
                                    </p:animScale>
                                    <p:animScale>
                                      <p:cBhvr>
                                        <p:cTn id="45" dur="166" decel="50000">
                                          <p:stCondLst>
                                            <p:cond delay="1834"/>
                                          </p:stCondLst>
                                        </p:cTn>
                                        <p:tgtEl>
                                          <p:spTgt spid="12"/>
                                        </p:tgtEl>
                                      </p:cBhvr>
                                      <p:to x="100000" y="100000"/>
                                    </p:animScale>
                                  </p:childTnLst>
                                </p:cTn>
                              </p:par>
                            </p:childTnLst>
                          </p:cTn>
                        </p:par>
                      </p:childTnLst>
                    </p:cTn>
                  </p:par>
                  <p:par>
                    <p:cTn id="46" fill="hold">
                      <p:stCondLst>
                        <p:cond delay="indefinite"/>
                      </p:stCondLst>
                      <p:childTnLst>
                        <p:par>
                          <p:cTn id="47" fill="hold">
                            <p:stCondLst>
                              <p:cond delay="0"/>
                            </p:stCondLst>
                            <p:childTnLst>
                              <p:par>
                                <p:cTn id="48" presetID="26" presetClass="entr" presetSubtype="0" fill="hold" grpId="0" nodeType="click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wipe(down)">
                                      <p:cBhvr>
                                        <p:cTn id="50" dur="580">
                                          <p:stCondLst>
                                            <p:cond delay="0"/>
                                          </p:stCondLst>
                                        </p:cTn>
                                        <p:tgtEl>
                                          <p:spTgt spid="13"/>
                                        </p:tgtEl>
                                      </p:cBhvr>
                                    </p:animEffect>
                                    <p:anim calcmode="lin" valueType="num">
                                      <p:cBhvr>
                                        <p:cTn id="51"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52"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53"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54"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55"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56" dur="26">
                                          <p:stCondLst>
                                            <p:cond delay="650"/>
                                          </p:stCondLst>
                                        </p:cTn>
                                        <p:tgtEl>
                                          <p:spTgt spid="13"/>
                                        </p:tgtEl>
                                      </p:cBhvr>
                                      <p:to x="100000" y="60000"/>
                                    </p:animScale>
                                    <p:animScale>
                                      <p:cBhvr>
                                        <p:cTn id="57" dur="166" decel="50000">
                                          <p:stCondLst>
                                            <p:cond delay="676"/>
                                          </p:stCondLst>
                                        </p:cTn>
                                        <p:tgtEl>
                                          <p:spTgt spid="13"/>
                                        </p:tgtEl>
                                      </p:cBhvr>
                                      <p:to x="100000" y="100000"/>
                                    </p:animScale>
                                    <p:animScale>
                                      <p:cBhvr>
                                        <p:cTn id="58" dur="26">
                                          <p:stCondLst>
                                            <p:cond delay="1312"/>
                                          </p:stCondLst>
                                        </p:cTn>
                                        <p:tgtEl>
                                          <p:spTgt spid="13"/>
                                        </p:tgtEl>
                                      </p:cBhvr>
                                      <p:to x="100000" y="80000"/>
                                    </p:animScale>
                                    <p:animScale>
                                      <p:cBhvr>
                                        <p:cTn id="59" dur="166" decel="50000">
                                          <p:stCondLst>
                                            <p:cond delay="1338"/>
                                          </p:stCondLst>
                                        </p:cTn>
                                        <p:tgtEl>
                                          <p:spTgt spid="13"/>
                                        </p:tgtEl>
                                      </p:cBhvr>
                                      <p:to x="100000" y="100000"/>
                                    </p:animScale>
                                    <p:animScale>
                                      <p:cBhvr>
                                        <p:cTn id="60" dur="26">
                                          <p:stCondLst>
                                            <p:cond delay="1642"/>
                                          </p:stCondLst>
                                        </p:cTn>
                                        <p:tgtEl>
                                          <p:spTgt spid="13"/>
                                        </p:tgtEl>
                                      </p:cBhvr>
                                      <p:to x="100000" y="90000"/>
                                    </p:animScale>
                                    <p:animScale>
                                      <p:cBhvr>
                                        <p:cTn id="61" dur="166" decel="50000">
                                          <p:stCondLst>
                                            <p:cond delay="1668"/>
                                          </p:stCondLst>
                                        </p:cTn>
                                        <p:tgtEl>
                                          <p:spTgt spid="13"/>
                                        </p:tgtEl>
                                      </p:cBhvr>
                                      <p:to x="100000" y="100000"/>
                                    </p:animScale>
                                    <p:animScale>
                                      <p:cBhvr>
                                        <p:cTn id="62" dur="26">
                                          <p:stCondLst>
                                            <p:cond delay="1808"/>
                                          </p:stCondLst>
                                        </p:cTn>
                                        <p:tgtEl>
                                          <p:spTgt spid="13"/>
                                        </p:tgtEl>
                                      </p:cBhvr>
                                      <p:to x="100000" y="95000"/>
                                    </p:animScale>
                                    <p:animScale>
                                      <p:cBhvr>
                                        <p:cTn id="63" dur="166" decel="50000">
                                          <p:stCondLst>
                                            <p:cond delay="1834"/>
                                          </p:stCondLst>
                                        </p:cTn>
                                        <p:tgtEl>
                                          <p:spTgt spid="13"/>
                                        </p:tgtEl>
                                      </p:cBhvr>
                                      <p:to x="100000" y="100000"/>
                                    </p:animScale>
                                  </p:childTnLst>
                                </p:cTn>
                              </p:par>
                            </p:childTnLst>
                          </p:cTn>
                        </p:par>
                      </p:childTnLst>
                    </p:cTn>
                  </p:par>
                  <p:par>
                    <p:cTn id="64" fill="hold">
                      <p:stCondLst>
                        <p:cond delay="indefinite"/>
                      </p:stCondLst>
                      <p:childTnLst>
                        <p:par>
                          <p:cTn id="65" fill="hold">
                            <p:stCondLst>
                              <p:cond delay="0"/>
                            </p:stCondLst>
                            <p:childTnLst>
                              <p:par>
                                <p:cTn id="66" presetID="26" presetClass="entr" presetSubtype="0" fill="hold" grpId="0" nodeType="clickEffect">
                                  <p:stCondLst>
                                    <p:cond delay="0"/>
                                  </p:stCondLst>
                                  <p:childTnLst>
                                    <p:set>
                                      <p:cBhvr>
                                        <p:cTn id="67" dur="1" fill="hold">
                                          <p:stCondLst>
                                            <p:cond delay="0"/>
                                          </p:stCondLst>
                                        </p:cTn>
                                        <p:tgtEl>
                                          <p:spTgt spid="14"/>
                                        </p:tgtEl>
                                        <p:attrNameLst>
                                          <p:attrName>style.visibility</p:attrName>
                                        </p:attrNameLst>
                                      </p:cBhvr>
                                      <p:to>
                                        <p:strVal val="visible"/>
                                      </p:to>
                                    </p:set>
                                    <p:animEffect transition="in" filter="wipe(down)">
                                      <p:cBhvr>
                                        <p:cTn id="68" dur="580">
                                          <p:stCondLst>
                                            <p:cond delay="0"/>
                                          </p:stCondLst>
                                        </p:cTn>
                                        <p:tgtEl>
                                          <p:spTgt spid="14"/>
                                        </p:tgtEl>
                                      </p:cBhvr>
                                    </p:animEffect>
                                    <p:anim calcmode="lin" valueType="num">
                                      <p:cBhvr>
                                        <p:cTn id="69" dur="1822"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70" dur="664"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71" dur="664" tmFilter="0, 0; 0.125,0.2665; 0.25,0.4; 0.375,0.465; 0.5,0.5;  0.625,0.535; 0.75,0.6; 0.875,0.7335; 1,1">
                                          <p:stCondLst>
                                            <p:cond delay="664"/>
                                          </p:stCondLst>
                                        </p:cTn>
                                        <p:tgtEl>
                                          <p:spTgt spid="14"/>
                                        </p:tgtEl>
                                        <p:attrNameLst>
                                          <p:attrName>ppt_y</p:attrName>
                                        </p:attrNameLst>
                                      </p:cBhvr>
                                      <p:tavLst>
                                        <p:tav tm="0" fmla="#ppt_y-sin(pi*$)/9">
                                          <p:val>
                                            <p:fltVal val="0"/>
                                          </p:val>
                                        </p:tav>
                                        <p:tav tm="100000">
                                          <p:val>
                                            <p:fltVal val="1"/>
                                          </p:val>
                                        </p:tav>
                                      </p:tavLst>
                                    </p:anim>
                                    <p:anim calcmode="lin" valueType="num">
                                      <p:cBhvr>
                                        <p:cTn id="72" dur="332" tmFilter="0, 0; 0.125,0.2665; 0.25,0.4; 0.375,0.465; 0.5,0.5;  0.625,0.535; 0.75,0.6; 0.875,0.7335; 1,1">
                                          <p:stCondLst>
                                            <p:cond delay="1324"/>
                                          </p:stCondLst>
                                        </p:cTn>
                                        <p:tgtEl>
                                          <p:spTgt spid="14"/>
                                        </p:tgtEl>
                                        <p:attrNameLst>
                                          <p:attrName>ppt_y</p:attrName>
                                        </p:attrNameLst>
                                      </p:cBhvr>
                                      <p:tavLst>
                                        <p:tav tm="0" fmla="#ppt_y-sin(pi*$)/27">
                                          <p:val>
                                            <p:fltVal val="0"/>
                                          </p:val>
                                        </p:tav>
                                        <p:tav tm="100000">
                                          <p:val>
                                            <p:fltVal val="1"/>
                                          </p:val>
                                        </p:tav>
                                      </p:tavLst>
                                    </p:anim>
                                    <p:anim calcmode="lin" valueType="num">
                                      <p:cBhvr>
                                        <p:cTn id="73" dur="164" tmFilter="0, 0; 0.125,0.2665; 0.25,0.4; 0.375,0.465; 0.5,0.5;  0.625,0.535; 0.75,0.6; 0.875,0.7335; 1,1">
                                          <p:stCondLst>
                                            <p:cond delay="1656"/>
                                          </p:stCondLst>
                                        </p:cTn>
                                        <p:tgtEl>
                                          <p:spTgt spid="14"/>
                                        </p:tgtEl>
                                        <p:attrNameLst>
                                          <p:attrName>ppt_y</p:attrName>
                                        </p:attrNameLst>
                                      </p:cBhvr>
                                      <p:tavLst>
                                        <p:tav tm="0" fmla="#ppt_y-sin(pi*$)/81">
                                          <p:val>
                                            <p:fltVal val="0"/>
                                          </p:val>
                                        </p:tav>
                                        <p:tav tm="100000">
                                          <p:val>
                                            <p:fltVal val="1"/>
                                          </p:val>
                                        </p:tav>
                                      </p:tavLst>
                                    </p:anim>
                                    <p:animScale>
                                      <p:cBhvr>
                                        <p:cTn id="74" dur="26">
                                          <p:stCondLst>
                                            <p:cond delay="650"/>
                                          </p:stCondLst>
                                        </p:cTn>
                                        <p:tgtEl>
                                          <p:spTgt spid="14"/>
                                        </p:tgtEl>
                                      </p:cBhvr>
                                      <p:to x="100000" y="60000"/>
                                    </p:animScale>
                                    <p:animScale>
                                      <p:cBhvr>
                                        <p:cTn id="75" dur="166" decel="50000">
                                          <p:stCondLst>
                                            <p:cond delay="676"/>
                                          </p:stCondLst>
                                        </p:cTn>
                                        <p:tgtEl>
                                          <p:spTgt spid="14"/>
                                        </p:tgtEl>
                                      </p:cBhvr>
                                      <p:to x="100000" y="100000"/>
                                    </p:animScale>
                                    <p:animScale>
                                      <p:cBhvr>
                                        <p:cTn id="76" dur="26">
                                          <p:stCondLst>
                                            <p:cond delay="1312"/>
                                          </p:stCondLst>
                                        </p:cTn>
                                        <p:tgtEl>
                                          <p:spTgt spid="14"/>
                                        </p:tgtEl>
                                      </p:cBhvr>
                                      <p:to x="100000" y="80000"/>
                                    </p:animScale>
                                    <p:animScale>
                                      <p:cBhvr>
                                        <p:cTn id="77" dur="166" decel="50000">
                                          <p:stCondLst>
                                            <p:cond delay="1338"/>
                                          </p:stCondLst>
                                        </p:cTn>
                                        <p:tgtEl>
                                          <p:spTgt spid="14"/>
                                        </p:tgtEl>
                                      </p:cBhvr>
                                      <p:to x="100000" y="100000"/>
                                    </p:animScale>
                                    <p:animScale>
                                      <p:cBhvr>
                                        <p:cTn id="78" dur="26">
                                          <p:stCondLst>
                                            <p:cond delay="1642"/>
                                          </p:stCondLst>
                                        </p:cTn>
                                        <p:tgtEl>
                                          <p:spTgt spid="14"/>
                                        </p:tgtEl>
                                      </p:cBhvr>
                                      <p:to x="100000" y="90000"/>
                                    </p:animScale>
                                    <p:animScale>
                                      <p:cBhvr>
                                        <p:cTn id="79" dur="166" decel="50000">
                                          <p:stCondLst>
                                            <p:cond delay="1668"/>
                                          </p:stCondLst>
                                        </p:cTn>
                                        <p:tgtEl>
                                          <p:spTgt spid="14"/>
                                        </p:tgtEl>
                                      </p:cBhvr>
                                      <p:to x="100000" y="100000"/>
                                    </p:animScale>
                                    <p:animScale>
                                      <p:cBhvr>
                                        <p:cTn id="80" dur="26">
                                          <p:stCondLst>
                                            <p:cond delay="1808"/>
                                          </p:stCondLst>
                                        </p:cTn>
                                        <p:tgtEl>
                                          <p:spTgt spid="14"/>
                                        </p:tgtEl>
                                      </p:cBhvr>
                                      <p:to x="100000" y="95000"/>
                                    </p:animScale>
                                    <p:animScale>
                                      <p:cBhvr>
                                        <p:cTn id="81" dur="166" decel="50000">
                                          <p:stCondLst>
                                            <p:cond delay="1834"/>
                                          </p:stCondLst>
                                        </p:cTn>
                                        <p:tgtEl>
                                          <p:spTgt spid="14"/>
                                        </p:tgtEl>
                                      </p:cBhvr>
                                      <p:to x="100000" y="100000"/>
                                    </p:animScale>
                                  </p:childTnLst>
                                </p:cTn>
                              </p:par>
                            </p:childTnLst>
                          </p:cTn>
                        </p:par>
                      </p:childTnLst>
                    </p:cTn>
                  </p:par>
                  <p:par>
                    <p:cTn id="82" fill="hold">
                      <p:stCondLst>
                        <p:cond delay="indefinite"/>
                      </p:stCondLst>
                      <p:childTnLst>
                        <p:par>
                          <p:cTn id="83" fill="hold">
                            <p:stCondLst>
                              <p:cond delay="0"/>
                            </p:stCondLst>
                            <p:childTnLst>
                              <p:par>
                                <p:cTn id="84" presetID="2" presetClass="entr" presetSubtype="4" fill="hold" nodeType="clickEffect">
                                  <p:stCondLst>
                                    <p:cond delay="0"/>
                                  </p:stCondLst>
                                  <p:childTnLst>
                                    <p:set>
                                      <p:cBhvr>
                                        <p:cTn id="85" dur="1" fill="hold">
                                          <p:stCondLst>
                                            <p:cond delay="0"/>
                                          </p:stCondLst>
                                        </p:cTn>
                                        <p:tgtEl>
                                          <p:spTgt spid="16"/>
                                        </p:tgtEl>
                                        <p:attrNameLst>
                                          <p:attrName>style.visibility</p:attrName>
                                        </p:attrNameLst>
                                      </p:cBhvr>
                                      <p:to>
                                        <p:strVal val="visible"/>
                                      </p:to>
                                    </p:set>
                                    <p:anim calcmode="lin" valueType="num">
                                      <p:cBhvr additive="base">
                                        <p:cTn id="86" dur="500" fill="hold"/>
                                        <p:tgtEl>
                                          <p:spTgt spid="16"/>
                                        </p:tgtEl>
                                        <p:attrNameLst>
                                          <p:attrName>ppt_x</p:attrName>
                                        </p:attrNameLst>
                                      </p:cBhvr>
                                      <p:tavLst>
                                        <p:tav tm="0">
                                          <p:val>
                                            <p:strVal val="#ppt_x"/>
                                          </p:val>
                                        </p:tav>
                                        <p:tav tm="100000">
                                          <p:val>
                                            <p:strVal val="#ppt_x"/>
                                          </p:val>
                                        </p:tav>
                                      </p:tavLst>
                                    </p:anim>
                                    <p:anim calcmode="lin" valueType="num">
                                      <p:cBhvr additive="base">
                                        <p:cTn id="8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69CC9EF4-B05A-2380-7430-9B337F40AC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680" y="656523"/>
            <a:ext cx="11531600" cy="5544954"/>
          </a:xfrm>
          <a:prstGeom prst="rect">
            <a:avLst/>
          </a:prstGeom>
        </p:spPr>
      </p:pic>
      <p:sp>
        <p:nvSpPr>
          <p:cNvPr id="5" name="CasellaDiTesto 4">
            <a:extLst>
              <a:ext uri="{FF2B5EF4-FFF2-40B4-BE49-F238E27FC236}">
                <a16:creationId xmlns:a16="http://schemas.microsoft.com/office/drawing/2014/main" id="{6AF350D6-5271-7D55-F94B-DEFB48282398}"/>
              </a:ext>
            </a:extLst>
          </p:cNvPr>
          <p:cNvSpPr txBox="1"/>
          <p:nvPr/>
        </p:nvSpPr>
        <p:spPr>
          <a:xfrm>
            <a:off x="0" y="871230"/>
            <a:ext cx="4075658" cy="523220"/>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Class Diagram</a:t>
            </a:r>
            <a:endParaRPr lang="it-IT" sz="2800" dirty="0">
              <a:latin typeface="Montserrat Black" pitchFamily="2" charset="0"/>
            </a:endParaRPr>
          </a:p>
        </p:txBody>
      </p:sp>
      <p:pic>
        <p:nvPicPr>
          <p:cNvPr id="6" name="Elemento grafico 5" descr="Scena di foresta contorno">
            <a:extLst>
              <a:ext uri="{FF2B5EF4-FFF2-40B4-BE49-F238E27FC236}">
                <a16:creationId xmlns:a16="http://schemas.microsoft.com/office/drawing/2014/main" id="{05CA7602-C1E7-31DB-89FD-EDC24CB345C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80629" y="96520"/>
            <a:ext cx="914400" cy="914400"/>
          </a:xfrm>
          <a:prstGeom prst="rect">
            <a:avLst/>
          </a:prstGeom>
        </p:spPr>
      </p:pic>
      <p:pic>
        <p:nvPicPr>
          <p:cNvPr id="7" name="Elemento grafico 6" descr="Scena di foresta contorno">
            <a:extLst>
              <a:ext uri="{FF2B5EF4-FFF2-40B4-BE49-F238E27FC236}">
                <a16:creationId xmlns:a16="http://schemas.microsoft.com/office/drawing/2014/main" id="{14FDA830-2699-B4B6-B61C-807382F5E6A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800000">
            <a:off x="1580629" y="1328430"/>
            <a:ext cx="914400" cy="914400"/>
          </a:xfrm>
          <a:prstGeom prst="rect">
            <a:avLst/>
          </a:prstGeom>
        </p:spPr>
      </p:pic>
    </p:spTree>
    <p:extLst>
      <p:ext uri="{BB962C8B-B14F-4D97-AF65-F5344CB8AC3E}">
        <p14:creationId xmlns:p14="http://schemas.microsoft.com/office/powerpoint/2010/main" val="1797202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86771BD5-B62A-86FD-6EF9-454F8C36D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334" y="885091"/>
            <a:ext cx="8367422" cy="5087818"/>
          </a:xfrm>
          <a:prstGeom prst="rect">
            <a:avLst/>
          </a:prstGeom>
        </p:spPr>
      </p:pic>
      <p:pic>
        <p:nvPicPr>
          <p:cNvPr id="4" name="Immagine 3" descr="Immagine che contiene interni, fiore, verde, pianta&#10;&#10;Descrizione generata automaticamente">
            <a:extLst>
              <a:ext uri="{FF2B5EF4-FFF2-40B4-BE49-F238E27FC236}">
                <a16:creationId xmlns:a16="http://schemas.microsoft.com/office/drawing/2014/main" id="{73BC436C-8414-B228-FDA3-033BACC4CB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CasellaDiTesto 7">
            <a:extLst>
              <a:ext uri="{FF2B5EF4-FFF2-40B4-BE49-F238E27FC236}">
                <a16:creationId xmlns:a16="http://schemas.microsoft.com/office/drawing/2014/main" id="{C7AA58A4-9834-16AD-68BF-9B03789EE4D0}"/>
              </a:ext>
            </a:extLst>
          </p:cNvPr>
          <p:cNvSpPr txBox="1"/>
          <p:nvPr/>
        </p:nvSpPr>
        <p:spPr>
          <a:xfrm>
            <a:off x="-424691" y="5313832"/>
            <a:ext cx="5990339" cy="954107"/>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Decomposizione in sottosistemi</a:t>
            </a:r>
            <a:endParaRPr lang="it-IT" sz="2800" dirty="0">
              <a:latin typeface="Montserrat Black" pitchFamily="2" charset="0"/>
            </a:endParaRPr>
          </a:p>
        </p:txBody>
      </p:sp>
    </p:spTree>
    <p:extLst>
      <p:ext uri="{BB962C8B-B14F-4D97-AF65-F5344CB8AC3E}">
        <p14:creationId xmlns:p14="http://schemas.microsoft.com/office/powerpoint/2010/main" val="3062048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tangolo 6">
            <a:extLst>
              <a:ext uri="{FF2B5EF4-FFF2-40B4-BE49-F238E27FC236}">
                <a16:creationId xmlns:a16="http://schemas.microsoft.com/office/drawing/2014/main" id="{F68191B9-D3DE-DAA8-0DAC-F44D73FE9F2B}"/>
              </a:ext>
            </a:extLst>
          </p:cNvPr>
          <p:cNvSpPr/>
          <p:nvPr/>
        </p:nvSpPr>
        <p:spPr>
          <a:xfrm>
            <a:off x="0" y="1307592"/>
            <a:ext cx="12192000" cy="5550407"/>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3" name="Immagine 2">
            <a:extLst>
              <a:ext uri="{FF2B5EF4-FFF2-40B4-BE49-F238E27FC236}">
                <a16:creationId xmlns:a16="http://schemas.microsoft.com/office/drawing/2014/main" id="{73D807C9-4BE6-D9D9-3CC7-6DA07344DF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37" y="2014893"/>
            <a:ext cx="11149522" cy="3965283"/>
          </a:xfrm>
          <a:prstGeom prst="rect">
            <a:avLst/>
          </a:prstGeom>
        </p:spPr>
      </p:pic>
      <p:sp>
        <p:nvSpPr>
          <p:cNvPr id="4" name="CasellaDiTesto 3">
            <a:extLst>
              <a:ext uri="{FF2B5EF4-FFF2-40B4-BE49-F238E27FC236}">
                <a16:creationId xmlns:a16="http://schemas.microsoft.com/office/drawing/2014/main" id="{7EC2CD47-2216-4DC6-57BD-97F670F7264B}"/>
              </a:ext>
            </a:extLst>
          </p:cNvPr>
          <p:cNvSpPr txBox="1"/>
          <p:nvPr/>
        </p:nvSpPr>
        <p:spPr>
          <a:xfrm>
            <a:off x="1697732" y="0"/>
            <a:ext cx="8796531" cy="707886"/>
          </a:xfrm>
          <a:prstGeom prst="rect">
            <a:avLst/>
          </a:prstGeom>
          <a:noFill/>
        </p:spPr>
        <p:txBody>
          <a:bodyPr wrap="square">
            <a:spAutoFit/>
          </a:bodyPr>
          <a:lstStyle/>
          <a:p>
            <a:pPr algn="ctr"/>
            <a:r>
              <a:rPr lang="it-IT" sz="4000" dirty="0">
                <a:latin typeface="Montserrat Black" pitchFamily="2" charset="0"/>
              </a:rPr>
              <a:t>Diagramma architetturale</a:t>
            </a:r>
          </a:p>
        </p:txBody>
      </p:sp>
      <p:pic>
        <p:nvPicPr>
          <p:cNvPr id="8" name="Immagine 7">
            <a:extLst>
              <a:ext uri="{FF2B5EF4-FFF2-40B4-BE49-F238E27FC236}">
                <a16:creationId xmlns:a16="http://schemas.microsoft.com/office/drawing/2014/main" id="{47D4C7AC-4536-16C1-6B3F-EB8B4035EC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3980" y="612648"/>
            <a:ext cx="716271" cy="802539"/>
          </a:xfrm>
          <a:prstGeom prst="rect">
            <a:avLst/>
          </a:prstGeom>
        </p:spPr>
      </p:pic>
      <p:pic>
        <p:nvPicPr>
          <p:cNvPr id="9" name="Elemento grafico 8" descr="Albero caducifoglio contorno">
            <a:extLst>
              <a:ext uri="{FF2B5EF4-FFF2-40B4-BE49-F238E27FC236}">
                <a16:creationId xmlns:a16="http://schemas.microsoft.com/office/drawing/2014/main" id="{AD2E46AB-E24F-FC19-823A-8B8D6CEE018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4008" y="612648"/>
            <a:ext cx="715264" cy="802539"/>
          </a:xfrm>
          <a:prstGeom prst="rect">
            <a:avLst/>
          </a:prstGeom>
        </p:spPr>
      </p:pic>
      <p:pic>
        <p:nvPicPr>
          <p:cNvPr id="10" name="Elemento grafico 9" descr="Albero caducifoglio contorno">
            <a:extLst>
              <a:ext uri="{FF2B5EF4-FFF2-40B4-BE49-F238E27FC236}">
                <a16:creationId xmlns:a16="http://schemas.microsoft.com/office/drawing/2014/main" id="{BE9F8934-6575-9FC2-8C8B-53D1FA6BD23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18120" y="612648"/>
            <a:ext cx="694259" cy="802539"/>
          </a:xfrm>
          <a:prstGeom prst="rect">
            <a:avLst/>
          </a:prstGeom>
        </p:spPr>
      </p:pic>
      <p:pic>
        <p:nvPicPr>
          <p:cNvPr id="11" name="Immagine 10">
            <a:extLst>
              <a:ext uri="{FF2B5EF4-FFF2-40B4-BE49-F238E27FC236}">
                <a16:creationId xmlns:a16="http://schemas.microsoft.com/office/drawing/2014/main" id="{9BCA0E3E-1FBE-6EFA-203B-BA747517FF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5410" y="612648"/>
            <a:ext cx="716271" cy="802539"/>
          </a:xfrm>
          <a:prstGeom prst="rect">
            <a:avLst/>
          </a:prstGeom>
        </p:spPr>
      </p:pic>
      <p:pic>
        <p:nvPicPr>
          <p:cNvPr id="12" name="Elemento grafico 11" descr="Albero caducifoglio contorno">
            <a:extLst>
              <a:ext uri="{FF2B5EF4-FFF2-40B4-BE49-F238E27FC236}">
                <a16:creationId xmlns:a16="http://schemas.microsoft.com/office/drawing/2014/main" id="{1593C561-6F50-07CC-068D-F63043445F9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2345438" y="612648"/>
            <a:ext cx="715264" cy="802539"/>
          </a:xfrm>
          <a:prstGeom prst="rect">
            <a:avLst/>
          </a:prstGeom>
        </p:spPr>
      </p:pic>
      <p:pic>
        <p:nvPicPr>
          <p:cNvPr id="13" name="Elemento grafico 12" descr="Albero caducifoglio contorno">
            <a:extLst>
              <a:ext uri="{FF2B5EF4-FFF2-40B4-BE49-F238E27FC236}">
                <a16:creationId xmlns:a16="http://schemas.microsoft.com/office/drawing/2014/main" id="{F42E53D5-A2D4-1CE9-FC21-75B2AEAB4AD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099550" y="612648"/>
            <a:ext cx="694259" cy="802539"/>
          </a:xfrm>
          <a:prstGeom prst="rect">
            <a:avLst/>
          </a:prstGeom>
        </p:spPr>
      </p:pic>
      <p:pic>
        <p:nvPicPr>
          <p:cNvPr id="14" name="Immagine 13">
            <a:extLst>
              <a:ext uri="{FF2B5EF4-FFF2-40B4-BE49-F238E27FC236}">
                <a16:creationId xmlns:a16="http://schemas.microsoft.com/office/drawing/2014/main" id="{9FA8B1F6-98CD-40C6-B25C-0D7272D9C7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0129" y="612648"/>
            <a:ext cx="716271" cy="802539"/>
          </a:xfrm>
          <a:prstGeom prst="rect">
            <a:avLst/>
          </a:prstGeom>
        </p:spPr>
      </p:pic>
      <p:pic>
        <p:nvPicPr>
          <p:cNvPr id="15" name="Elemento grafico 14" descr="Albero caducifoglio contorno">
            <a:extLst>
              <a:ext uri="{FF2B5EF4-FFF2-40B4-BE49-F238E27FC236}">
                <a16:creationId xmlns:a16="http://schemas.microsoft.com/office/drawing/2014/main" id="{B529B621-C1CB-F549-6334-E1A864CB135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4620157" y="612648"/>
            <a:ext cx="715264" cy="802539"/>
          </a:xfrm>
          <a:prstGeom prst="rect">
            <a:avLst/>
          </a:prstGeom>
        </p:spPr>
      </p:pic>
      <p:pic>
        <p:nvPicPr>
          <p:cNvPr id="16" name="Elemento grafico 15" descr="Albero caducifoglio contorno">
            <a:extLst>
              <a:ext uri="{FF2B5EF4-FFF2-40B4-BE49-F238E27FC236}">
                <a16:creationId xmlns:a16="http://schemas.microsoft.com/office/drawing/2014/main" id="{0438B5E8-F655-8EB0-586B-2639CDE8978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74269" y="612648"/>
            <a:ext cx="694259" cy="802539"/>
          </a:xfrm>
          <a:prstGeom prst="rect">
            <a:avLst/>
          </a:prstGeom>
        </p:spPr>
      </p:pic>
      <p:pic>
        <p:nvPicPr>
          <p:cNvPr id="17" name="Immagine 16">
            <a:extLst>
              <a:ext uri="{FF2B5EF4-FFF2-40B4-BE49-F238E27FC236}">
                <a16:creationId xmlns:a16="http://schemas.microsoft.com/office/drawing/2014/main" id="{51FF2A0F-6BC9-DCFE-CA1A-C6A054D2D8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3335" y="606654"/>
            <a:ext cx="716271" cy="802539"/>
          </a:xfrm>
          <a:prstGeom prst="rect">
            <a:avLst/>
          </a:prstGeom>
        </p:spPr>
      </p:pic>
      <p:pic>
        <p:nvPicPr>
          <p:cNvPr id="18" name="Elemento grafico 17" descr="Albero caducifoglio contorno">
            <a:extLst>
              <a:ext uri="{FF2B5EF4-FFF2-40B4-BE49-F238E27FC236}">
                <a16:creationId xmlns:a16="http://schemas.microsoft.com/office/drawing/2014/main" id="{9F13326C-1EF6-2088-546B-0C79CAA62B6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873363" y="606654"/>
            <a:ext cx="715264" cy="802539"/>
          </a:xfrm>
          <a:prstGeom prst="rect">
            <a:avLst/>
          </a:prstGeom>
        </p:spPr>
      </p:pic>
      <p:pic>
        <p:nvPicPr>
          <p:cNvPr id="19" name="Elemento grafico 18" descr="Albero caducifoglio contorno">
            <a:extLst>
              <a:ext uri="{FF2B5EF4-FFF2-40B4-BE49-F238E27FC236}">
                <a16:creationId xmlns:a16="http://schemas.microsoft.com/office/drawing/2014/main" id="{B8C0929C-BAC0-99D7-0FA4-2A6B5AD1350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27475" y="606654"/>
            <a:ext cx="694259" cy="802539"/>
          </a:xfrm>
          <a:prstGeom prst="rect">
            <a:avLst/>
          </a:prstGeom>
        </p:spPr>
      </p:pic>
      <p:pic>
        <p:nvPicPr>
          <p:cNvPr id="20" name="Immagine 19">
            <a:extLst>
              <a:ext uri="{FF2B5EF4-FFF2-40B4-BE49-F238E27FC236}">
                <a16:creationId xmlns:a16="http://schemas.microsoft.com/office/drawing/2014/main" id="{A188D154-8908-0D5E-E3D3-5A89BA0468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8986" y="606654"/>
            <a:ext cx="716271" cy="802539"/>
          </a:xfrm>
          <a:prstGeom prst="rect">
            <a:avLst/>
          </a:prstGeom>
        </p:spPr>
      </p:pic>
      <p:pic>
        <p:nvPicPr>
          <p:cNvPr id="21" name="Elemento grafico 20" descr="Albero caducifoglio contorno">
            <a:extLst>
              <a:ext uri="{FF2B5EF4-FFF2-40B4-BE49-F238E27FC236}">
                <a16:creationId xmlns:a16="http://schemas.microsoft.com/office/drawing/2014/main" id="{0F25537A-F9BA-0084-3E02-AA200A4B5C2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9129014" y="606654"/>
            <a:ext cx="715264" cy="802539"/>
          </a:xfrm>
          <a:prstGeom prst="rect">
            <a:avLst/>
          </a:prstGeom>
        </p:spPr>
      </p:pic>
      <p:pic>
        <p:nvPicPr>
          <p:cNvPr id="22" name="Elemento grafico 21" descr="Albero caducifoglio contorno">
            <a:extLst>
              <a:ext uri="{FF2B5EF4-FFF2-40B4-BE49-F238E27FC236}">
                <a16:creationId xmlns:a16="http://schemas.microsoft.com/office/drawing/2014/main" id="{1C18FCAB-691B-27BE-DA4B-1E1C42F6B72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883126" y="606654"/>
            <a:ext cx="694259" cy="802539"/>
          </a:xfrm>
          <a:prstGeom prst="rect">
            <a:avLst/>
          </a:prstGeom>
        </p:spPr>
      </p:pic>
      <p:pic>
        <p:nvPicPr>
          <p:cNvPr id="23" name="Elemento grafico 22" descr="Albero caducifoglio contorno">
            <a:extLst>
              <a:ext uri="{FF2B5EF4-FFF2-40B4-BE49-F238E27FC236}">
                <a16:creationId xmlns:a16="http://schemas.microsoft.com/office/drawing/2014/main" id="{347C4031-DD3E-D80B-62B8-89FAC2CA21C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373411" y="606654"/>
            <a:ext cx="715264" cy="802539"/>
          </a:xfrm>
          <a:prstGeom prst="rect">
            <a:avLst/>
          </a:prstGeom>
        </p:spPr>
      </p:pic>
    </p:spTree>
    <p:extLst>
      <p:ext uri="{BB962C8B-B14F-4D97-AF65-F5344CB8AC3E}">
        <p14:creationId xmlns:p14="http://schemas.microsoft.com/office/powerpoint/2010/main" val="3183302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descr="Immagine che contiene interni, fiore, verde, pianta&#10;&#10;Descrizione generata automaticamente">
            <a:extLst>
              <a:ext uri="{FF2B5EF4-FFF2-40B4-BE49-F238E27FC236}">
                <a16:creationId xmlns:a16="http://schemas.microsoft.com/office/drawing/2014/main" id="{E42141AC-1BAC-CD6A-B9DF-F8CE851AE9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CasellaDiTesto 1">
            <a:extLst>
              <a:ext uri="{FF2B5EF4-FFF2-40B4-BE49-F238E27FC236}">
                <a16:creationId xmlns:a16="http://schemas.microsoft.com/office/drawing/2014/main" id="{29CFA487-DA24-6263-C256-8AAAE5586C2B}"/>
              </a:ext>
            </a:extLst>
          </p:cNvPr>
          <p:cNvSpPr txBox="1"/>
          <p:nvPr/>
        </p:nvSpPr>
        <p:spPr>
          <a:xfrm>
            <a:off x="2438400" y="3200400"/>
            <a:ext cx="7315200" cy="1200329"/>
          </a:xfrm>
          <a:prstGeom prst="rect">
            <a:avLst/>
          </a:prstGeom>
          <a:noFill/>
        </p:spPr>
        <p:txBody>
          <a:bodyPr wrap="square">
            <a:spAutoFit/>
          </a:bodyPr>
          <a:lstStyle/>
          <a:p>
            <a:pPr algn="ctr"/>
            <a:r>
              <a:rPr lang="it-IT" sz="2400" dirty="0">
                <a:latin typeface="Montserrat" pitchFamily="2" charset="0"/>
              </a:rPr>
              <a:t>«Dovendo il sistema gestire dati sensibili, si preferisce garantire un maggior controllo di input e consistenza a scapito della latenza.»</a:t>
            </a:r>
            <a:endParaRPr lang="it-IT" sz="2400" dirty="0">
              <a:ln/>
              <a:solidFill>
                <a:schemeClr val="tx1">
                  <a:lumMod val="75000"/>
                  <a:lumOff val="25000"/>
                </a:schemeClr>
              </a:solidFill>
              <a:latin typeface="Montserrat" pitchFamily="2" charset="0"/>
            </a:endParaRPr>
          </a:p>
        </p:txBody>
      </p:sp>
      <p:sp>
        <p:nvSpPr>
          <p:cNvPr id="4" name="CasellaDiTesto 3">
            <a:extLst>
              <a:ext uri="{FF2B5EF4-FFF2-40B4-BE49-F238E27FC236}">
                <a16:creationId xmlns:a16="http://schemas.microsoft.com/office/drawing/2014/main" id="{98D1C2CA-B566-52DD-BA55-1D024185E57D}"/>
              </a:ext>
            </a:extLst>
          </p:cNvPr>
          <p:cNvSpPr txBox="1"/>
          <p:nvPr/>
        </p:nvSpPr>
        <p:spPr>
          <a:xfrm>
            <a:off x="1697734" y="2372102"/>
            <a:ext cx="8796531" cy="1138773"/>
          </a:xfrm>
          <a:prstGeom prst="rect">
            <a:avLst/>
          </a:prstGeom>
          <a:noFill/>
        </p:spPr>
        <p:txBody>
          <a:bodyPr wrap="square">
            <a:spAutoFit/>
          </a:bodyPr>
          <a:lstStyle/>
          <a:p>
            <a:pPr algn="ctr"/>
            <a:r>
              <a:rPr lang="it-IT" sz="4000" dirty="0">
                <a:latin typeface="Montserrat Black" pitchFamily="2" charset="0"/>
              </a:rPr>
              <a:t>Prestazioni vs Affidabilità</a:t>
            </a:r>
          </a:p>
          <a:p>
            <a:pPr algn="ctr"/>
            <a:endParaRPr lang="it-IT" sz="2800" dirty="0">
              <a:latin typeface="Montserrat Black" pitchFamily="2" charset="0"/>
            </a:endParaRPr>
          </a:p>
        </p:txBody>
      </p:sp>
    </p:spTree>
    <p:extLst>
      <p:ext uri="{BB962C8B-B14F-4D97-AF65-F5344CB8AC3E}">
        <p14:creationId xmlns:p14="http://schemas.microsoft.com/office/powerpoint/2010/main" val="1618418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strVal val="#ppt_w*0.70"/>
                                          </p:val>
                                        </p:tav>
                                        <p:tav tm="100000">
                                          <p:val>
                                            <p:strVal val="#ppt_w"/>
                                          </p:val>
                                        </p:tav>
                                      </p:tavLst>
                                    </p:anim>
                                    <p:anim calcmode="lin" valueType="num">
                                      <p:cBhvr>
                                        <p:cTn id="13" dur="1000" fill="hold"/>
                                        <p:tgtEl>
                                          <p:spTgt spid="2"/>
                                        </p:tgtEl>
                                        <p:attrNameLst>
                                          <p:attrName>ppt_h</p:attrName>
                                        </p:attrNameLst>
                                      </p:cBhvr>
                                      <p:tavLst>
                                        <p:tav tm="0">
                                          <p:val>
                                            <p:strVal val="#ppt_h"/>
                                          </p:val>
                                        </p:tav>
                                        <p:tav tm="100000">
                                          <p:val>
                                            <p:strVal val="#ppt_h"/>
                                          </p:val>
                                        </p:tav>
                                      </p:tavLst>
                                    </p:anim>
                                    <p:animEffect transition="in" filter="fade">
                                      <p:cBhvr>
                                        <p:cTn id="1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ttangolo 8">
            <a:extLst>
              <a:ext uri="{FF2B5EF4-FFF2-40B4-BE49-F238E27FC236}">
                <a16:creationId xmlns:a16="http://schemas.microsoft.com/office/drawing/2014/main" id="{9235E5DB-CFB3-51E3-9F6F-8841809B3D9A}"/>
              </a:ext>
            </a:extLst>
          </p:cNvPr>
          <p:cNvSpPr/>
          <p:nvPr/>
        </p:nvSpPr>
        <p:spPr>
          <a:xfrm>
            <a:off x="0" y="1605452"/>
            <a:ext cx="12192000" cy="5298268"/>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CasellaDiTesto 1">
            <a:extLst>
              <a:ext uri="{FF2B5EF4-FFF2-40B4-BE49-F238E27FC236}">
                <a16:creationId xmlns:a16="http://schemas.microsoft.com/office/drawing/2014/main" id="{B156B8E1-B589-777C-8EFF-FA472220B523}"/>
              </a:ext>
            </a:extLst>
          </p:cNvPr>
          <p:cNvSpPr txBox="1"/>
          <p:nvPr/>
        </p:nvSpPr>
        <p:spPr>
          <a:xfrm>
            <a:off x="1697734" y="107954"/>
            <a:ext cx="8796531" cy="707886"/>
          </a:xfrm>
          <a:prstGeom prst="rect">
            <a:avLst/>
          </a:prstGeom>
          <a:noFill/>
        </p:spPr>
        <p:txBody>
          <a:bodyPr wrap="square">
            <a:spAutoFit/>
          </a:bodyPr>
          <a:lstStyle/>
          <a:p>
            <a:pPr algn="ctr"/>
            <a:r>
              <a:rPr lang="it-IT" sz="4000" dirty="0">
                <a:latin typeface="Montserrat Black" pitchFamily="2" charset="0"/>
              </a:rPr>
              <a:t>Retrospettiva</a:t>
            </a:r>
          </a:p>
        </p:txBody>
      </p:sp>
      <p:sp>
        <p:nvSpPr>
          <p:cNvPr id="3" name="CasellaDiTesto 2">
            <a:extLst>
              <a:ext uri="{FF2B5EF4-FFF2-40B4-BE49-F238E27FC236}">
                <a16:creationId xmlns:a16="http://schemas.microsoft.com/office/drawing/2014/main" id="{42A08DC1-2C21-D291-3121-C8754CA4ABF7}"/>
              </a:ext>
            </a:extLst>
          </p:cNvPr>
          <p:cNvSpPr txBox="1"/>
          <p:nvPr/>
        </p:nvSpPr>
        <p:spPr>
          <a:xfrm>
            <a:off x="829056" y="2161224"/>
            <a:ext cx="3267456" cy="769441"/>
          </a:xfrm>
          <a:prstGeom prst="rect">
            <a:avLst/>
          </a:prstGeom>
          <a:noFill/>
        </p:spPr>
        <p:txBody>
          <a:bodyPr wrap="square">
            <a:spAutoFit/>
          </a:bodyPr>
          <a:lstStyle/>
          <a:p>
            <a:pPr algn="ctr"/>
            <a:r>
              <a:rPr lang="it-IT" sz="2200" dirty="0">
                <a:ln/>
                <a:solidFill>
                  <a:schemeClr val="bg1"/>
                </a:solidFill>
                <a:latin typeface="Montserrat" pitchFamily="2" charset="0"/>
              </a:rPr>
              <a:t>Collaborazione</a:t>
            </a:r>
          </a:p>
          <a:p>
            <a:pPr algn="ctr"/>
            <a:endParaRPr lang="it-IT" sz="2200" dirty="0">
              <a:ln/>
              <a:solidFill>
                <a:schemeClr val="tx1">
                  <a:lumMod val="75000"/>
                  <a:lumOff val="25000"/>
                </a:schemeClr>
              </a:solidFill>
              <a:latin typeface="Montserrat" pitchFamily="2" charset="0"/>
            </a:endParaRPr>
          </a:p>
        </p:txBody>
      </p:sp>
      <p:sp>
        <p:nvSpPr>
          <p:cNvPr id="4" name="CasellaDiTesto 3">
            <a:extLst>
              <a:ext uri="{FF2B5EF4-FFF2-40B4-BE49-F238E27FC236}">
                <a16:creationId xmlns:a16="http://schemas.microsoft.com/office/drawing/2014/main" id="{08C5CBEC-12CD-08CE-F00C-ADA3C8111981}"/>
              </a:ext>
            </a:extLst>
          </p:cNvPr>
          <p:cNvSpPr txBox="1"/>
          <p:nvPr/>
        </p:nvSpPr>
        <p:spPr>
          <a:xfrm>
            <a:off x="7156704" y="1999486"/>
            <a:ext cx="3267456" cy="769441"/>
          </a:xfrm>
          <a:prstGeom prst="rect">
            <a:avLst/>
          </a:prstGeom>
          <a:noFill/>
        </p:spPr>
        <p:txBody>
          <a:bodyPr wrap="square">
            <a:spAutoFit/>
          </a:bodyPr>
          <a:lstStyle/>
          <a:p>
            <a:pPr algn="ctr"/>
            <a:r>
              <a:rPr lang="it-IT" sz="2200" dirty="0">
                <a:ln/>
                <a:solidFill>
                  <a:schemeClr val="bg1"/>
                </a:solidFill>
                <a:latin typeface="Montserrat" pitchFamily="2" charset="0"/>
              </a:rPr>
              <a:t>Comunicazione</a:t>
            </a:r>
          </a:p>
          <a:p>
            <a:pPr algn="ctr"/>
            <a:endParaRPr lang="it-IT" sz="2200" dirty="0">
              <a:ln/>
              <a:solidFill>
                <a:schemeClr val="tx1">
                  <a:lumMod val="75000"/>
                  <a:lumOff val="25000"/>
                </a:schemeClr>
              </a:solidFill>
              <a:latin typeface="Montserrat" pitchFamily="2" charset="0"/>
            </a:endParaRPr>
          </a:p>
        </p:txBody>
      </p:sp>
      <p:sp>
        <p:nvSpPr>
          <p:cNvPr id="5" name="CasellaDiTesto 4">
            <a:extLst>
              <a:ext uri="{FF2B5EF4-FFF2-40B4-BE49-F238E27FC236}">
                <a16:creationId xmlns:a16="http://schemas.microsoft.com/office/drawing/2014/main" id="{FD219E8B-262D-3B46-D5F5-D65D38CD6EAA}"/>
              </a:ext>
            </a:extLst>
          </p:cNvPr>
          <p:cNvSpPr txBox="1"/>
          <p:nvPr/>
        </p:nvSpPr>
        <p:spPr>
          <a:xfrm>
            <a:off x="4200144" y="3715602"/>
            <a:ext cx="3267456" cy="769441"/>
          </a:xfrm>
          <a:prstGeom prst="rect">
            <a:avLst/>
          </a:prstGeom>
          <a:noFill/>
        </p:spPr>
        <p:txBody>
          <a:bodyPr wrap="square">
            <a:spAutoFit/>
          </a:bodyPr>
          <a:lstStyle/>
          <a:p>
            <a:pPr algn="ctr"/>
            <a:r>
              <a:rPr lang="it-IT" sz="2200" dirty="0">
                <a:ln/>
                <a:solidFill>
                  <a:schemeClr val="bg1"/>
                </a:solidFill>
                <a:latin typeface="Montserrat" pitchFamily="2" charset="0"/>
              </a:rPr>
              <a:t>Organizzazione</a:t>
            </a:r>
          </a:p>
          <a:p>
            <a:pPr algn="ctr"/>
            <a:endParaRPr lang="it-IT" sz="2200" dirty="0">
              <a:ln/>
              <a:solidFill>
                <a:schemeClr val="tx1">
                  <a:lumMod val="75000"/>
                  <a:lumOff val="25000"/>
                </a:schemeClr>
              </a:solidFill>
              <a:latin typeface="Montserrat" pitchFamily="2" charset="0"/>
            </a:endParaRPr>
          </a:p>
        </p:txBody>
      </p:sp>
      <p:sp>
        <p:nvSpPr>
          <p:cNvPr id="6" name="CasellaDiTesto 5">
            <a:extLst>
              <a:ext uri="{FF2B5EF4-FFF2-40B4-BE49-F238E27FC236}">
                <a16:creationId xmlns:a16="http://schemas.microsoft.com/office/drawing/2014/main" id="{18F1519D-C5E2-8967-E6AC-75099B618C88}"/>
              </a:ext>
            </a:extLst>
          </p:cNvPr>
          <p:cNvSpPr txBox="1"/>
          <p:nvPr/>
        </p:nvSpPr>
        <p:spPr>
          <a:xfrm>
            <a:off x="8305801" y="4322744"/>
            <a:ext cx="3267456" cy="769441"/>
          </a:xfrm>
          <a:prstGeom prst="rect">
            <a:avLst/>
          </a:prstGeom>
          <a:noFill/>
        </p:spPr>
        <p:txBody>
          <a:bodyPr wrap="square">
            <a:spAutoFit/>
          </a:bodyPr>
          <a:lstStyle/>
          <a:p>
            <a:pPr algn="ctr"/>
            <a:r>
              <a:rPr lang="it-IT" sz="2200" dirty="0" err="1">
                <a:ln/>
                <a:solidFill>
                  <a:schemeClr val="bg1"/>
                </a:solidFill>
                <a:latin typeface="Montserrat" pitchFamily="2" charset="0"/>
              </a:rPr>
              <a:t>Problem</a:t>
            </a:r>
            <a:r>
              <a:rPr lang="it-IT" sz="2200" dirty="0">
                <a:ln/>
                <a:solidFill>
                  <a:schemeClr val="bg1"/>
                </a:solidFill>
                <a:latin typeface="Montserrat" pitchFamily="2" charset="0"/>
              </a:rPr>
              <a:t> solving</a:t>
            </a:r>
          </a:p>
          <a:p>
            <a:pPr algn="ctr"/>
            <a:endParaRPr lang="it-IT" sz="2200" dirty="0">
              <a:ln/>
              <a:solidFill>
                <a:schemeClr val="tx1">
                  <a:lumMod val="75000"/>
                  <a:lumOff val="25000"/>
                </a:schemeClr>
              </a:solidFill>
              <a:latin typeface="Montserrat" pitchFamily="2" charset="0"/>
            </a:endParaRPr>
          </a:p>
        </p:txBody>
      </p:sp>
      <p:sp>
        <p:nvSpPr>
          <p:cNvPr id="7" name="CasellaDiTesto 6">
            <a:extLst>
              <a:ext uri="{FF2B5EF4-FFF2-40B4-BE49-F238E27FC236}">
                <a16:creationId xmlns:a16="http://schemas.microsoft.com/office/drawing/2014/main" id="{E375E677-0C41-363A-AFF6-FC9BD9B6AFDE}"/>
              </a:ext>
            </a:extLst>
          </p:cNvPr>
          <p:cNvSpPr txBox="1"/>
          <p:nvPr/>
        </p:nvSpPr>
        <p:spPr>
          <a:xfrm>
            <a:off x="1109472" y="4913547"/>
            <a:ext cx="3267456" cy="769441"/>
          </a:xfrm>
          <a:prstGeom prst="rect">
            <a:avLst/>
          </a:prstGeom>
          <a:noFill/>
        </p:spPr>
        <p:txBody>
          <a:bodyPr wrap="square">
            <a:spAutoFit/>
          </a:bodyPr>
          <a:lstStyle/>
          <a:p>
            <a:pPr algn="ctr"/>
            <a:r>
              <a:rPr lang="it-IT" sz="2200" dirty="0">
                <a:ln/>
                <a:solidFill>
                  <a:schemeClr val="bg1"/>
                </a:solidFill>
                <a:latin typeface="Montserrat" pitchFamily="2" charset="0"/>
              </a:rPr>
              <a:t>Rispetto</a:t>
            </a:r>
          </a:p>
          <a:p>
            <a:pPr algn="ctr"/>
            <a:endParaRPr lang="it-IT" sz="2200" dirty="0">
              <a:ln/>
              <a:solidFill>
                <a:schemeClr val="tx1">
                  <a:lumMod val="75000"/>
                  <a:lumOff val="25000"/>
                </a:schemeClr>
              </a:solidFill>
              <a:latin typeface="Montserrat" pitchFamily="2" charset="0"/>
            </a:endParaRPr>
          </a:p>
        </p:txBody>
      </p:sp>
      <p:sp>
        <p:nvSpPr>
          <p:cNvPr id="8" name="CasellaDiTesto 7">
            <a:extLst>
              <a:ext uri="{FF2B5EF4-FFF2-40B4-BE49-F238E27FC236}">
                <a16:creationId xmlns:a16="http://schemas.microsoft.com/office/drawing/2014/main" id="{564278AB-7073-B147-C716-2B49DB293FD1}"/>
              </a:ext>
            </a:extLst>
          </p:cNvPr>
          <p:cNvSpPr txBox="1"/>
          <p:nvPr/>
        </p:nvSpPr>
        <p:spPr>
          <a:xfrm>
            <a:off x="5425440" y="5800942"/>
            <a:ext cx="3267456" cy="769441"/>
          </a:xfrm>
          <a:prstGeom prst="rect">
            <a:avLst/>
          </a:prstGeom>
          <a:noFill/>
        </p:spPr>
        <p:txBody>
          <a:bodyPr wrap="square">
            <a:spAutoFit/>
          </a:bodyPr>
          <a:lstStyle/>
          <a:p>
            <a:pPr algn="ctr"/>
            <a:r>
              <a:rPr lang="it-IT" sz="2200" dirty="0">
                <a:ln/>
                <a:solidFill>
                  <a:schemeClr val="bg1"/>
                </a:solidFill>
                <a:latin typeface="Montserrat" pitchFamily="2" charset="0"/>
              </a:rPr>
              <a:t>Smart working</a:t>
            </a:r>
          </a:p>
          <a:p>
            <a:pPr algn="ctr"/>
            <a:endParaRPr lang="it-IT" sz="2200" dirty="0">
              <a:ln/>
              <a:solidFill>
                <a:schemeClr val="tx1">
                  <a:lumMod val="75000"/>
                  <a:lumOff val="25000"/>
                </a:schemeClr>
              </a:solidFill>
              <a:latin typeface="Montserrat" pitchFamily="2" charset="0"/>
            </a:endParaRPr>
          </a:p>
        </p:txBody>
      </p:sp>
      <p:pic>
        <p:nvPicPr>
          <p:cNvPr id="10" name="Immagine 9">
            <a:extLst>
              <a:ext uri="{FF2B5EF4-FFF2-40B4-BE49-F238E27FC236}">
                <a16:creationId xmlns:a16="http://schemas.microsoft.com/office/drawing/2014/main" id="{40A05298-AF95-A9BB-C7A4-628987952D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4334" y="727191"/>
            <a:ext cx="844467" cy="960695"/>
          </a:xfrm>
          <a:prstGeom prst="rect">
            <a:avLst/>
          </a:prstGeom>
        </p:spPr>
      </p:pic>
      <p:pic>
        <p:nvPicPr>
          <p:cNvPr id="11" name="Elemento grafico 10" descr="Albero caducifoglio contorno">
            <a:extLst>
              <a:ext uri="{FF2B5EF4-FFF2-40B4-BE49-F238E27FC236}">
                <a16:creationId xmlns:a16="http://schemas.microsoft.com/office/drawing/2014/main" id="{E191D83C-FEBA-AD84-AD6E-F39195DCB13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4542" y="727191"/>
            <a:ext cx="843280" cy="960695"/>
          </a:xfrm>
          <a:prstGeom prst="rect">
            <a:avLst/>
          </a:prstGeom>
        </p:spPr>
      </p:pic>
      <p:pic>
        <p:nvPicPr>
          <p:cNvPr id="12" name="Elemento grafico 11" descr="Albero caducifoglio contorno">
            <a:extLst>
              <a:ext uri="{FF2B5EF4-FFF2-40B4-BE49-F238E27FC236}">
                <a16:creationId xmlns:a16="http://schemas.microsoft.com/office/drawing/2014/main" id="{4EDCB4D9-1FA5-E128-4836-B4343FC5587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2414" y="727191"/>
            <a:ext cx="818515" cy="960695"/>
          </a:xfrm>
          <a:prstGeom prst="rect">
            <a:avLst/>
          </a:prstGeom>
        </p:spPr>
      </p:pic>
      <p:pic>
        <p:nvPicPr>
          <p:cNvPr id="13" name="Immagine 12">
            <a:extLst>
              <a:ext uri="{FF2B5EF4-FFF2-40B4-BE49-F238E27FC236}">
                <a16:creationId xmlns:a16="http://schemas.microsoft.com/office/drawing/2014/main" id="{81A6974A-ADC4-1B55-3DB6-A9BDD78CE5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5764" y="727191"/>
            <a:ext cx="844467" cy="960695"/>
          </a:xfrm>
          <a:prstGeom prst="rect">
            <a:avLst/>
          </a:prstGeom>
        </p:spPr>
      </p:pic>
      <p:pic>
        <p:nvPicPr>
          <p:cNvPr id="14" name="Elemento grafico 13" descr="Albero caducifoglio contorno">
            <a:extLst>
              <a:ext uri="{FF2B5EF4-FFF2-40B4-BE49-F238E27FC236}">
                <a16:creationId xmlns:a16="http://schemas.microsoft.com/office/drawing/2014/main" id="{4D3D7561-C92C-1545-CC17-7829B185E3E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2285972" y="727191"/>
            <a:ext cx="843280" cy="960695"/>
          </a:xfrm>
          <a:prstGeom prst="rect">
            <a:avLst/>
          </a:prstGeom>
        </p:spPr>
      </p:pic>
      <p:pic>
        <p:nvPicPr>
          <p:cNvPr id="15" name="Elemento grafico 14" descr="Albero caducifoglio contorno">
            <a:extLst>
              <a:ext uri="{FF2B5EF4-FFF2-40B4-BE49-F238E27FC236}">
                <a16:creationId xmlns:a16="http://schemas.microsoft.com/office/drawing/2014/main" id="{92A3FED7-ED8B-AD23-EF67-026A0B92B92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043844" y="727191"/>
            <a:ext cx="818515" cy="960695"/>
          </a:xfrm>
          <a:prstGeom prst="rect">
            <a:avLst/>
          </a:prstGeom>
        </p:spPr>
      </p:pic>
      <p:pic>
        <p:nvPicPr>
          <p:cNvPr id="16" name="Immagine 15">
            <a:extLst>
              <a:ext uri="{FF2B5EF4-FFF2-40B4-BE49-F238E27FC236}">
                <a16:creationId xmlns:a16="http://schemas.microsoft.com/office/drawing/2014/main" id="{3CCA0871-B648-AB5C-2D70-DC752EFBB4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0483" y="727191"/>
            <a:ext cx="844467" cy="960695"/>
          </a:xfrm>
          <a:prstGeom prst="rect">
            <a:avLst/>
          </a:prstGeom>
        </p:spPr>
      </p:pic>
      <p:pic>
        <p:nvPicPr>
          <p:cNvPr id="17" name="Elemento grafico 16" descr="Albero caducifoglio contorno">
            <a:extLst>
              <a:ext uri="{FF2B5EF4-FFF2-40B4-BE49-F238E27FC236}">
                <a16:creationId xmlns:a16="http://schemas.microsoft.com/office/drawing/2014/main" id="{A91A7138-6F24-2F4A-2ECD-D9E6D37FFE2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4560691" y="727191"/>
            <a:ext cx="843280" cy="960695"/>
          </a:xfrm>
          <a:prstGeom prst="rect">
            <a:avLst/>
          </a:prstGeom>
        </p:spPr>
      </p:pic>
      <p:pic>
        <p:nvPicPr>
          <p:cNvPr id="18" name="Elemento grafico 17" descr="Albero caducifoglio contorno">
            <a:extLst>
              <a:ext uri="{FF2B5EF4-FFF2-40B4-BE49-F238E27FC236}">
                <a16:creationId xmlns:a16="http://schemas.microsoft.com/office/drawing/2014/main" id="{840D58D2-791F-5539-8B7B-34F1FC6735B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18563" y="727191"/>
            <a:ext cx="818515" cy="960695"/>
          </a:xfrm>
          <a:prstGeom prst="rect">
            <a:avLst/>
          </a:prstGeom>
        </p:spPr>
      </p:pic>
      <p:pic>
        <p:nvPicPr>
          <p:cNvPr id="19" name="Immagine 18">
            <a:extLst>
              <a:ext uri="{FF2B5EF4-FFF2-40B4-BE49-F238E27FC236}">
                <a16:creationId xmlns:a16="http://schemas.microsoft.com/office/drawing/2014/main" id="{736E729C-D9F4-81F3-AFE8-17E7C8095B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03689" y="721197"/>
            <a:ext cx="844467" cy="960695"/>
          </a:xfrm>
          <a:prstGeom prst="rect">
            <a:avLst/>
          </a:prstGeom>
        </p:spPr>
      </p:pic>
      <p:pic>
        <p:nvPicPr>
          <p:cNvPr id="20" name="Elemento grafico 19" descr="Albero caducifoglio contorno">
            <a:extLst>
              <a:ext uri="{FF2B5EF4-FFF2-40B4-BE49-F238E27FC236}">
                <a16:creationId xmlns:a16="http://schemas.microsoft.com/office/drawing/2014/main" id="{8F082A4D-DA80-34AA-8A66-9B2F803B6EE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813897" y="721197"/>
            <a:ext cx="843280" cy="960695"/>
          </a:xfrm>
          <a:prstGeom prst="rect">
            <a:avLst/>
          </a:prstGeom>
        </p:spPr>
      </p:pic>
      <p:pic>
        <p:nvPicPr>
          <p:cNvPr id="21" name="Elemento grafico 20" descr="Albero caducifoglio contorno">
            <a:extLst>
              <a:ext uri="{FF2B5EF4-FFF2-40B4-BE49-F238E27FC236}">
                <a16:creationId xmlns:a16="http://schemas.microsoft.com/office/drawing/2014/main" id="{B6D05938-C54E-1D17-2854-B63EF8DCD7D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71769" y="721197"/>
            <a:ext cx="818515" cy="960695"/>
          </a:xfrm>
          <a:prstGeom prst="rect">
            <a:avLst/>
          </a:prstGeom>
        </p:spPr>
      </p:pic>
      <p:pic>
        <p:nvPicPr>
          <p:cNvPr id="22" name="Immagine 21">
            <a:extLst>
              <a:ext uri="{FF2B5EF4-FFF2-40B4-BE49-F238E27FC236}">
                <a16:creationId xmlns:a16="http://schemas.microsoft.com/office/drawing/2014/main" id="{7B29B584-F1FA-77FB-C0F7-082E14D239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9340" y="721197"/>
            <a:ext cx="844467" cy="960695"/>
          </a:xfrm>
          <a:prstGeom prst="rect">
            <a:avLst/>
          </a:prstGeom>
        </p:spPr>
      </p:pic>
      <p:pic>
        <p:nvPicPr>
          <p:cNvPr id="23" name="Elemento grafico 22" descr="Albero caducifoglio contorno">
            <a:extLst>
              <a:ext uri="{FF2B5EF4-FFF2-40B4-BE49-F238E27FC236}">
                <a16:creationId xmlns:a16="http://schemas.microsoft.com/office/drawing/2014/main" id="{7498E7CB-5575-D145-F032-F8E6120BA85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9069548" y="721197"/>
            <a:ext cx="843280" cy="960695"/>
          </a:xfrm>
          <a:prstGeom prst="rect">
            <a:avLst/>
          </a:prstGeom>
        </p:spPr>
      </p:pic>
      <p:pic>
        <p:nvPicPr>
          <p:cNvPr id="24" name="Elemento grafico 23" descr="Albero caducifoglio contorno">
            <a:extLst>
              <a:ext uri="{FF2B5EF4-FFF2-40B4-BE49-F238E27FC236}">
                <a16:creationId xmlns:a16="http://schemas.microsoft.com/office/drawing/2014/main" id="{86030618-AA7F-3245-3C05-F408E55FA77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827420" y="721197"/>
            <a:ext cx="818515" cy="960695"/>
          </a:xfrm>
          <a:prstGeom prst="rect">
            <a:avLst/>
          </a:prstGeom>
        </p:spPr>
      </p:pic>
      <p:pic>
        <p:nvPicPr>
          <p:cNvPr id="26" name="Elemento grafico 25" descr="Albero caducifoglio contorno">
            <a:extLst>
              <a:ext uri="{FF2B5EF4-FFF2-40B4-BE49-F238E27FC236}">
                <a16:creationId xmlns:a16="http://schemas.microsoft.com/office/drawing/2014/main" id="{3465BD3A-CCF5-7889-C4D8-3F6269E2BFC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313945" y="721197"/>
            <a:ext cx="843280" cy="960695"/>
          </a:xfrm>
          <a:prstGeom prst="rect">
            <a:avLst/>
          </a:prstGeom>
        </p:spPr>
      </p:pic>
    </p:spTree>
    <p:extLst>
      <p:ext uri="{BB962C8B-B14F-4D97-AF65-F5344CB8AC3E}">
        <p14:creationId xmlns:p14="http://schemas.microsoft.com/office/powerpoint/2010/main" val="387879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1000" fill="hold"/>
                                        <p:tgtEl>
                                          <p:spTgt spid="3"/>
                                        </p:tgtEl>
                                        <p:attrNameLst>
                                          <p:attrName>ppt_w</p:attrName>
                                        </p:attrNameLst>
                                      </p:cBhvr>
                                      <p:tavLst>
                                        <p:tav tm="0">
                                          <p:val>
                                            <p:strVal val="#ppt_w*0.70"/>
                                          </p:val>
                                        </p:tav>
                                        <p:tav tm="100000">
                                          <p:val>
                                            <p:strVal val="#ppt_w"/>
                                          </p:val>
                                        </p:tav>
                                      </p:tavLst>
                                    </p:anim>
                                    <p:anim calcmode="lin" valueType="num">
                                      <p:cBhvr>
                                        <p:cTn id="13" dur="1000" fill="hold"/>
                                        <p:tgtEl>
                                          <p:spTgt spid="3"/>
                                        </p:tgtEl>
                                        <p:attrNameLst>
                                          <p:attrName>ppt_h</p:attrName>
                                        </p:attrNameLst>
                                      </p:cBhvr>
                                      <p:tavLst>
                                        <p:tav tm="0">
                                          <p:val>
                                            <p:strVal val="#ppt_h"/>
                                          </p:val>
                                        </p:tav>
                                        <p:tav tm="100000">
                                          <p:val>
                                            <p:strVal val="#ppt_h"/>
                                          </p:val>
                                        </p:tav>
                                      </p:tavLst>
                                    </p:anim>
                                    <p:animEffect transition="in" filter="fade">
                                      <p:cBhvr>
                                        <p:cTn id="14" dur="10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55"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1000" fill="hold"/>
                                        <p:tgtEl>
                                          <p:spTgt spid="4"/>
                                        </p:tgtEl>
                                        <p:attrNameLst>
                                          <p:attrName>ppt_w</p:attrName>
                                        </p:attrNameLst>
                                      </p:cBhvr>
                                      <p:tavLst>
                                        <p:tav tm="0">
                                          <p:val>
                                            <p:strVal val="#ppt_w*0.70"/>
                                          </p:val>
                                        </p:tav>
                                        <p:tav tm="100000">
                                          <p:val>
                                            <p:strVal val="#ppt_w"/>
                                          </p:val>
                                        </p:tav>
                                      </p:tavLst>
                                    </p:anim>
                                    <p:anim calcmode="lin" valueType="num">
                                      <p:cBhvr>
                                        <p:cTn id="20" dur="1000" fill="hold"/>
                                        <p:tgtEl>
                                          <p:spTgt spid="4"/>
                                        </p:tgtEl>
                                        <p:attrNameLst>
                                          <p:attrName>ppt_h</p:attrName>
                                        </p:attrNameLst>
                                      </p:cBhvr>
                                      <p:tavLst>
                                        <p:tav tm="0">
                                          <p:val>
                                            <p:strVal val="#ppt_h"/>
                                          </p:val>
                                        </p:tav>
                                        <p:tav tm="100000">
                                          <p:val>
                                            <p:strVal val="#ppt_h"/>
                                          </p:val>
                                        </p:tav>
                                      </p:tavLst>
                                    </p:anim>
                                    <p:animEffect transition="in" filter="fade">
                                      <p:cBhvr>
                                        <p:cTn id="21" dur="10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55"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1000" fill="hold"/>
                                        <p:tgtEl>
                                          <p:spTgt spid="5"/>
                                        </p:tgtEl>
                                        <p:attrNameLst>
                                          <p:attrName>ppt_w</p:attrName>
                                        </p:attrNameLst>
                                      </p:cBhvr>
                                      <p:tavLst>
                                        <p:tav tm="0">
                                          <p:val>
                                            <p:strVal val="#ppt_w*0.70"/>
                                          </p:val>
                                        </p:tav>
                                        <p:tav tm="100000">
                                          <p:val>
                                            <p:strVal val="#ppt_w"/>
                                          </p:val>
                                        </p:tav>
                                      </p:tavLst>
                                    </p:anim>
                                    <p:anim calcmode="lin" valueType="num">
                                      <p:cBhvr>
                                        <p:cTn id="27" dur="1000" fill="hold"/>
                                        <p:tgtEl>
                                          <p:spTgt spid="5"/>
                                        </p:tgtEl>
                                        <p:attrNameLst>
                                          <p:attrName>ppt_h</p:attrName>
                                        </p:attrNameLst>
                                      </p:cBhvr>
                                      <p:tavLst>
                                        <p:tav tm="0">
                                          <p:val>
                                            <p:strVal val="#ppt_h"/>
                                          </p:val>
                                        </p:tav>
                                        <p:tav tm="100000">
                                          <p:val>
                                            <p:strVal val="#ppt_h"/>
                                          </p:val>
                                        </p:tav>
                                      </p:tavLst>
                                    </p:anim>
                                    <p:animEffect transition="in" filter="fade">
                                      <p:cBhvr>
                                        <p:cTn id="28" dur="1000"/>
                                        <p:tgtEl>
                                          <p:spTgt spid="5"/>
                                        </p:tgtEl>
                                      </p:cBhvr>
                                    </p:animEffect>
                                  </p:childTnLst>
                                </p:cTn>
                              </p:par>
                            </p:childTnLst>
                          </p:cTn>
                        </p:par>
                      </p:childTnLst>
                    </p:cTn>
                  </p:par>
                  <p:par>
                    <p:cTn id="29" fill="hold">
                      <p:stCondLst>
                        <p:cond delay="indefinite"/>
                      </p:stCondLst>
                      <p:childTnLst>
                        <p:par>
                          <p:cTn id="30" fill="hold">
                            <p:stCondLst>
                              <p:cond delay="0"/>
                            </p:stCondLst>
                            <p:childTnLst>
                              <p:par>
                                <p:cTn id="31" presetID="55" presetClass="entr" presetSubtype="0"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p:cTn id="33" dur="1000" fill="hold"/>
                                        <p:tgtEl>
                                          <p:spTgt spid="6"/>
                                        </p:tgtEl>
                                        <p:attrNameLst>
                                          <p:attrName>ppt_w</p:attrName>
                                        </p:attrNameLst>
                                      </p:cBhvr>
                                      <p:tavLst>
                                        <p:tav tm="0">
                                          <p:val>
                                            <p:strVal val="#ppt_w*0.70"/>
                                          </p:val>
                                        </p:tav>
                                        <p:tav tm="100000">
                                          <p:val>
                                            <p:strVal val="#ppt_w"/>
                                          </p:val>
                                        </p:tav>
                                      </p:tavLst>
                                    </p:anim>
                                    <p:anim calcmode="lin" valueType="num">
                                      <p:cBhvr>
                                        <p:cTn id="34" dur="1000" fill="hold"/>
                                        <p:tgtEl>
                                          <p:spTgt spid="6"/>
                                        </p:tgtEl>
                                        <p:attrNameLst>
                                          <p:attrName>ppt_h</p:attrName>
                                        </p:attrNameLst>
                                      </p:cBhvr>
                                      <p:tavLst>
                                        <p:tav tm="0">
                                          <p:val>
                                            <p:strVal val="#ppt_h"/>
                                          </p:val>
                                        </p:tav>
                                        <p:tav tm="100000">
                                          <p:val>
                                            <p:strVal val="#ppt_h"/>
                                          </p:val>
                                        </p:tav>
                                      </p:tavLst>
                                    </p:anim>
                                    <p:animEffect transition="in" filter="fade">
                                      <p:cBhvr>
                                        <p:cTn id="35" dur="1000"/>
                                        <p:tgtEl>
                                          <p:spTgt spid="6"/>
                                        </p:tgtEl>
                                      </p:cBhvr>
                                    </p:animEffect>
                                  </p:childTnLst>
                                </p:cTn>
                              </p:par>
                            </p:childTnLst>
                          </p:cTn>
                        </p:par>
                      </p:childTnLst>
                    </p:cTn>
                  </p:par>
                  <p:par>
                    <p:cTn id="36" fill="hold">
                      <p:stCondLst>
                        <p:cond delay="indefinite"/>
                      </p:stCondLst>
                      <p:childTnLst>
                        <p:par>
                          <p:cTn id="37" fill="hold">
                            <p:stCondLst>
                              <p:cond delay="0"/>
                            </p:stCondLst>
                            <p:childTnLst>
                              <p:par>
                                <p:cTn id="38" presetID="55" presetClass="entr" presetSubtype="0" fill="hold" grpId="0" nodeType="clickEffect">
                                  <p:stCondLst>
                                    <p:cond delay="0"/>
                                  </p:stCondLst>
                                  <p:childTnLst>
                                    <p:set>
                                      <p:cBhvr>
                                        <p:cTn id="39" dur="1" fill="hold">
                                          <p:stCondLst>
                                            <p:cond delay="0"/>
                                          </p:stCondLst>
                                        </p:cTn>
                                        <p:tgtEl>
                                          <p:spTgt spid="7"/>
                                        </p:tgtEl>
                                        <p:attrNameLst>
                                          <p:attrName>style.visibility</p:attrName>
                                        </p:attrNameLst>
                                      </p:cBhvr>
                                      <p:to>
                                        <p:strVal val="visible"/>
                                      </p:to>
                                    </p:set>
                                    <p:anim calcmode="lin" valueType="num">
                                      <p:cBhvr>
                                        <p:cTn id="40" dur="1000" fill="hold"/>
                                        <p:tgtEl>
                                          <p:spTgt spid="7"/>
                                        </p:tgtEl>
                                        <p:attrNameLst>
                                          <p:attrName>ppt_w</p:attrName>
                                        </p:attrNameLst>
                                      </p:cBhvr>
                                      <p:tavLst>
                                        <p:tav tm="0">
                                          <p:val>
                                            <p:strVal val="#ppt_w*0.70"/>
                                          </p:val>
                                        </p:tav>
                                        <p:tav tm="100000">
                                          <p:val>
                                            <p:strVal val="#ppt_w"/>
                                          </p:val>
                                        </p:tav>
                                      </p:tavLst>
                                    </p:anim>
                                    <p:anim calcmode="lin" valueType="num">
                                      <p:cBhvr>
                                        <p:cTn id="41" dur="1000" fill="hold"/>
                                        <p:tgtEl>
                                          <p:spTgt spid="7"/>
                                        </p:tgtEl>
                                        <p:attrNameLst>
                                          <p:attrName>ppt_h</p:attrName>
                                        </p:attrNameLst>
                                      </p:cBhvr>
                                      <p:tavLst>
                                        <p:tav tm="0">
                                          <p:val>
                                            <p:strVal val="#ppt_h"/>
                                          </p:val>
                                        </p:tav>
                                        <p:tav tm="100000">
                                          <p:val>
                                            <p:strVal val="#ppt_h"/>
                                          </p:val>
                                        </p:tav>
                                      </p:tavLst>
                                    </p:anim>
                                    <p:animEffect transition="in" filter="fade">
                                      <p:cBhvr>
                                        <p:cTn id="42" dur="10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55" presetClass="entr" presetSubtype="0"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 calcmode="lin" valueType="num">
                                      <p:cBhvr>
                                        <p:cTn id="47" dur="1000" fill="hold"/>
                                        <p:tgtEl>
                                          <p:spTgt spid="8"/>
                                        </p:tgtEl>
                                        <p:attrNameLst>
                                          <p:attrName>ppt_w</p:attrName>
                                        </p:attrNameLst>
                                      </p:cBhvr>
                                      <p:tavLst>
                                        <p:tav tm="0">
                                          <p:val>
                                            <p:strVal val="#ppt_w*0.70"/>
                                          </p:val>
                                        </p:tav>
                                        <p:tav tm="100000">
                                          <p:val>
                                            <p:strVal val="#ppt_w"/>
                                          </p:val>
                                        </p:tav>
                                      </p:tavLst>
                                    </p:anim>
                                    <p:anim calcmode="lin" valueType="num">
                                      <p:cBhvr>
                                        <p:cTn id="48" dur="1000" fill="hold"/>
                                        <p:tgtEl>
                                          <p:spTgt spid="8"/>
                                        </p:tgtEl>
                                        <p:attrNameLst>
                                          <p:attrName>ppt_h</p:attrName>
                                        </p:attrNameLst>
                                      </p:cBhvr>
                                      <p:tavLst>
                                        <p:tav tm="0">
                                          <p:val>
                                            <p:strVal val="#ppt_h"/>
                                          </p:val>
                                        </p:tav>
                                        <p:tav tm="100000">
                                          <p:val>
                                            <p:strVal val="#ppt_h"/>
                                          </p:val>
                                        </p:tav>
                                      </p:tavLst>
                                    </p:anim>
                                    <p:animEffect transition="in" filter="fade">
                                      <p:cBhvr>
                                        <p:cTn id="49"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F35B1E21-5A40-05A5-9093-D736811194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285119" y="3736510"/>
            <a:ext cx="3519129" cy="2903221"/>
          </a:xfrm>
          <a:prstGeom prst="rect">
            <a:avLst/>
          </a:prstGeom>
        </p:spPr>
      </p:pic>
      <p:pic>
        <p:nvPicPr>
          <p:cNvPr id="11" name="Immagine 10" descr="Immagine che contiene treno, cielo, rotaie, fabbrica&#10;&#10;Descrizione generata automaticamente">
            <a:extLst>
              <a:ext uri="{FF2B5EF4-FFF2-40B4-BE49-F238E27FC236}">
                <a16:creationId xmlns:a16="http://schemas.microsoft.com/office/drawing/2014/main" id="{0552C5BB-5EEF-FC09-3AB1-0C2BBC2840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120" y="290782"/>
            <a:ext cx="6007849" cy="3280554"/>
          </a:xfrm>
          <a:prstGeom prst="rect">
            <a:avLst/>
          </a:prstGeom>
        </p:spPr>
      </p:pic>
      <p:pic>
        <p:nvPicPr>
          <p:cNvPr id="17" name="Immagine 16" descr="Immagine che contiene esterni, roccia&#10;&#10;Descrizione generata automaticamente">
            <a:extLst>
              <a:ext uri="{FF2B5EF4-FFF2-40B4-BE49-F238E27FC236}">
                <a16:creationId xmlns:a16="http://schemas.microsoft.com/office/drawing/2014/main" id="{F9696486-A701-B426-B365-A87CF78D41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76777" y="3736510"/>
            <a:ext cx="2316192" cy="2903221"/>
          </a:xfrm>
          <a:prstGeom prst="rect">
            <a:avLst/>
          </a:prstGeom>
        </p:spPr>
      </p:pic>
      <p:sp>
        <p:nvSpPr>
          <p:cNvPr id="23" name="Rettangolo 22">
            <a:extLst>
              <a:ext uri="{FF2B5EF4-FFF2-40B4-BE49-F238E27FC236}">
                <a16:creationId xmlns:a16="http://schemas.microsoft.com/office/drawing/2014/main" id="{75F039C8-777D-5B21-076A-C2084E3670E0}"/>
              </a:ext>
            </a:extLst>
          </p:cNvPr>
          <p:cNvSpPr/>
          <p:nvPr/>
        </p:nvSpPr>
        <p:spPr>
          <a:xfrm>
            <a:off x="6465498" y="0"/>
            <a:ext cx="5726502" cy="6858000"/>
          </a:xfrm>
          <a:prstGeom prst="rect">
            <a:avLst/>
          </a:prstGeom>
          <a:solidFill>
            <a:srgbClr val="004700"/>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harsh" dir="t"/>
            </a:scene3d>
            <a:sp3d extrusionH="57150" prstMaterial="matte">
              <a:bevelT w="63500" h="12700" prst="angle"/>
              <a:contourClr>
                <a:schemeClr val="bg1">
                  <a:lumMod val="65000"/>
                </a:schemeClr>
              </a:contourClr>
            </a:sp3d>
          </a:bodyPr>
          <a:lstStyle/>
          <a:p>
            <a:pPr algn="ctr"/>
            <a:r>
              <a:rPr lang="it-IT" sz="3600" b="1" dirty="0">
                <a:ln/>
                <a:solidFill>
                  <a:schemeClr val="bg1"/>
                </a:solidFill>
                <a:latin typeface="Montserrat Black" pitchFamily="2" charset="0"/>
              </a:rPr>
              <a:t>A cosa serve?</a:t>
            </a:r>
          </a:p>
        </p:txBody>
      </p:sp>
    </p:spTree>
    <p:extLst>
      <p:ext uri="{BB962C8B-B14F-4D97-AF65-F5344CB8AC3E}">
        <p14:creationId xmlns:p14="http://schemas.microsoft.com/office/powerpoint/2010/main" val="667995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53" presetClass="entr" presetSubtype="16"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par>
                                <p:cTn id="15" presetID="53" presetClass="entr" presetSubtype="16"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pianta, palma, foglia, filetto&#10;&#10;Descrizione generata automaticamente">
            <a:extLst>
              <a:ext uri="{FF2B5EF4-FFF2-40B4-BE49-F238E27FC236}">
                <a16:creationId xmlns:a16="http://schemas.microsoft.com/office/drawing/2014/main" id="{E61177A9-BF2E-4CCD-70A7-9558E7D42B96}"/>
              </a:ext>
            </a:extLst>
          </p:cNvPr>
          <p:cNvPicPr>
            <a:picLocks noChangeAspect="1"/>
          </p:cNvPicPr>
          <p:nvPr/>
        </p:nvPicPr>
        <p:blipFill>
          <a:blip r:embed="rId3"/>
          <a:stretch>
            <a:fillRect/>
          </a:stretch>
        </p:blipFill>
        <p:spPr>
          <a:xfrm>
            <a:off x="4867834" y="0"/>
            <a:ext cx="7324165" cy="6858000"/>
          </a:xfrm>
          <a:prstGeom prst="rect">
            <a:avLst/>
          </a:prstGeom>
        </p:spPr>
      </p:pic>
      <p:sp>
        <p:nvSpPr>
          <p:cNvPr id="19" name="Rettangolo 18">
            <a:extLst>
              <a:ext uri="{FF2B5EF4-FFF2-40B4-BE49-F238E27FC236}">
                <a16:creationId xmlns:a16="http://schemas.microsoft.com/office/drawing/2014/main" id="{B2C6DF25-98C5-76AB-1B42-AAF1869E514A}"/>
              </a:ext>
            </a:extLst>
          </p:cNvPr>
          <p:cNvSpPr/>
          <p:nvPr/>
        </p:nvSpPr>
        <p:spPr>
          <a:xfrm>
            <a:off x="5508265" y="685429"/>
            <a:ext cx="6043301" cy="5487141"/>
          </a:xfrm>
          <a:prstGeom prst="rect">
            <a:avLst/>
          </a:prstGeom>
          <a:blipFill rotWithShape="1">
            <a:blip r:embed="rId4"/>
            <a:srcRect/>
            <a:stretch>
              <a:fillRect t="-1000" b="-1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it-IT" dirty="0"/>
          </a:p>
          <a:p>
            <a:endParaRPr lang="it-IT" dirty="0"/>
          </a:p>
        </p:txBody>
      </p:sp>
      <p:sp>
        <p:nvSpPr>
          <p:cNvPr id="21" name="CasellaDiTesto 20">
            <a:extLst>
              <a:ext uri="{FF2B5EF4-FFF2-40B4-BE49-F238E27FC236}">
                <a16:creationId xmlns:a16="http://schemas.microsoft.com/office/drawing/2014/main" id="{B98B96A2-713A-A07C-F56F-DCC254533690}"/>
              </a:ext>
            </a:extLst>
          </p:cNvPr>
          <p:cNvSpPr txBox="1"/>
          <p:nvPr/>
        </p:nvSpPr>
        <p:spPr>
          <a:xfrm>
            <a:off x="471961" y="3167389"/>
            <a:ext cx="4075658" cy="523220"/>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Sistema corrente</a:t>
            </a:r>
            <a:endParaRPr lang="it-IT" sz="2800" dirty="0">
              <a:latin typeface="Montserrat Black" pitchFamily="2" charset="0"/>
            </a:endParaRPr>
          </a:p>
        </p:txBody>
      </p:sp>
      <p:pic>
        <p:nvPicPr>
          <p:cNvPr id="2" name="Elemento grafico 1" descr="Scena di foresta contorno">
            <a:extLst>
              <a:ext uri="{FF2B5EF4-FFF2-40B4-BE49-F238E27FC236}">
                <a16:creationId xmlns:a16="http://schemas.microsoft.com/office/drawing/2014/main" id="{ED963B40-A0F7-FFAD-6424-12FA84D8031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022110" y="2372360"/>
            <a:ext cx="914400" cy="914400"/>
          </a:xfrm>
          <a:prstGeom prst="rect">
            <a:avLst/>
          </a:prstGeom>
        </p:spPr>
      </p:pic>
      <p:pic>
        <p:nvPicPr>
          <p:cNvPr id="3" name="Elemento grafico 2" descr="Scena di foresta contorno">
            <a:extLst>
              <a:ext uri="{FF2B5EF4-FFF2-40B4-BE49-F238E27FC236}">
                <a16:creationId xmlns:a16="http://schemas.microsoft.com/office/drawing/2014/main" id="{441BA652-768D-1958-8EDC-0D127AD13E4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0800000">
            <a:off x="2022110" y="3604270"/>
            <a:ext cx="914400" cy="914400"/>
          </a:xfrm>
          <a:prstGeom prst="rect">
            <a:avLst/>
          </a:prstGeom>
        </p:spPr>
      </p:pic>
    </p:spTree>
    <p:extLst>
      <p:ext uri="{BB962C8B-B14F-4D97-AF65-F5344CB8AC3E}">
        <p14:creationId xmlns:p14="http://schemas.microsoft.com/office/powerpoint/2010/main" val="1611549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anim calcmode="lin" valueType="num">
                                      <p:cBhvr>
                                        <p:cTn id="13" dur="1000" fill="hold"/>
                                        <p:tgtEl>
                                          <p:spTgt spid="19"/>
                                        </p:tgtEl>
                                        <p:attrNameLst>
                                          <p:attrName>ppt_x</p:attrName>
                                        </p:attrNameLst>
                                      </p:cBhvr>
                                      <p:tavLst>
                                        <p:tav tm="0">
                                          <p:val>
                                            <p:strVal val="#ppt_x"/>
                                          </p:val>
                                        </p:tav>
                                        <p:tav tm="100000">
                                          <p:val>
                                            <p:strVal val="#ppt_x"/>
                                          </p:val>
                                        </p:tav>
                                      </p:tavLst>
                                    </p:anim>
                                    <p:anim calcmode="lin" valueType="num">
                                      <p:cBhvr>
                                        <p:cTn id="14"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A8106B0-DD74-22A7-0357-F2022F117114}"/>
              </a:ext>
            </a:extLst>
          </p:cNvPr>
          <p:cNvSpPr>
            <a:spLocks noGrp="1"/>
          </p:cNvSpPr>
          <p:nvPr>
            <p:ph type="title"/>
          </p:nvPr>
        </p:nvSpPr>
        <p:spPr/>
        <p:txBody>
          <a:bodyPr/>
          <a:lstStyle/>
          <a:p>
            <a:endParaRPr lang="it-IT"/>
          </a:p>
        </p:txBody>
      </p:sp>
      <p:sp>
        <p:nvSpPr>
          <p:cNvPr id="3" name="Segnaposto contenuto 2">
            <a:extLst>
              <a:ext uri="{FF2B5EF4-FFF2-40B4-BE49-F238E27FC236}">
                <a16:creationId xmlns:a16="http://schemas.microsoft.com/office/drawing/2014/main" id="{BC548C1A-10B3-E740-5899-FC4E239CE39B}"/>
              </a:ext>
            </a:extLst>
          </p:cNvPr>
          <p:cNvSpPr>
            <a:spLocks noGrp="1"/>
          </p:cNvSpPr>
          <p:nvPr>
            <p:ph idx="1"/>
          </p:nvPr>
        </p:nvSpPr>
        <p:spPr/>
        <p:txBody>
          <a:bodyPr/>
          <a:lstStyle/>
          <a:p>
            <a:endParaRPr lang="it-IT"/>
          </a:p>
        </p:txBody>
      </p:sp>
      <p:pic>
        <p:nvPicPr>
          <p:cNvPr id="4" name="Immagine 3" descr="Immagine che contiene erba, esterni, pianta, giardino&#10;&#10;Descrizione generata automaticamente">
            <a:extLst>
              <a:ext uri="{FF2B5EF4-FFF2-40B4-BE49-F238E27FC236}">
                <a16:creationId xmlns:a16="http://schemas.microsoft.com/office/drawing/2014/main" id="{AA60999C-B1CA-9DC5-6DF2-E32D100643D4}"/>
              </a:ext>
            </a:extLst>
          </p:cNvPr>
          <p:cNvPicPr>
            <a:picLocks noChangeAspect="1"/>
          </p:cNvPicPr>
          <p:nvPr/>
        </p:nvPicPr>
        <p:blipFill>
          <a:blip r:embed="rId3"/>
          <a:stretch>
            <a:fillRect/>
          </a:stretch>
        </p:blipFill>
        <p:spPr>
          <a:xfrm>
            <a:off x="0" y="0"/>
            <a:ext cx="13386815" cy="6858000"/>
          </a:xfrm>
          <a:prstGeom prst="rect">
            <a:avLst/>
          </a:prstGeom>
          <a:ln>
            <a:noFill/>
          </a:ln>
          <a:effectLst>
            <a:outerShdw blurRad="292100" dist="139700" dir="2700000" algn="tl" rotWithShape="0">
              <a:srgbClr val="333333">
                <a:alpha val="65000"/>
              </a:srgbClr>
            </a:outerShdw>
          </a:effectLst>
        </p:spPr>
      </p:pic>
      <p:sp>
        <p:nvSpPr>
          <p:cNvPr id="6" name="CasellaDiTesto 5">
            <a:extLst>
              <a:ext uri="{FF2B5EF4-FFF2-40B4-BE49-F238E27FC236}">
                <a16:creationId xmlns:a16="http://schemas.microsoft.com/office/drawing/2014/main" id="{BFA348D8-FB99-CC0F-FC10-C8964B4C2CAF}"/>
              </a:ext>
            </a:extLst>
          </p:cNvPr>
          <p:cNvSpPr txBox="1"/>
          <p:nvPr/>
        </p:nvSpPr>
        <p:spPr>
          <a:xfrm>
            <a:off x="-895350" y="1319936"/>
            <a:ext cx="6991350" cy="461665"/>
          </a:xfrm>
          <a:prstGeom prst="rect">
            <a:avLst/>
          </a:prstGeom>
          <a:noFill/>
        </p:spPr>
        <p:txBody>
          <a:bodyPr wrap="square">
            <a:spAutoFit/>
          </a:bodyPr>
          <a:lstStyle/>
          <a:p>
            <a:pPr algn="ctr"/>
            <a:r>
              <a:rPr lang="it-IT" sz="2400" b="1" dirty="0">
                <a:ln/>
                <a:solidFill>
                  <a:schemeClr val="bg1"/>
                </a:solidFill>
                <a:latin typeface="Montserrat Black" pitchFamily="2" charset="0"/>
              </a:rPr>
              <a:t>Cosa proponiamo?</a:t>
            </a:r>
          </a:p>
        </p:txBody>
      </p:sp>
    </p:spTree>
    <p:extLst>
      <p:ext uri="{BB962C8B-B14F-4D97-AF65-F5344CB8AC3E}">
        <p14:creationId xmlns:p14="http://schemas.microsoft.com/office/powerpoint/2010/main" val="3456799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4" presetClass="emph" presetSubtype="0" fill="hold" grpId="0" nodeType="clickEffect">
                                  <p:stCondLst>
                                    <p:cond delay="0"/>
                                  </p:stCondLst>
                                  <p:iterate type="lt">
                                    <p:tmPct val="10000"/>
                                  </p:iterate>
                                  <p:childTnLst>
                                    <p:animMotion origin="layout" path="M 0.0 0.0 L 0.0 -0.07213" pathEditMode="relative" ptsTypes="">
                                      <p:cBhvr>
                                        <p:cTn id="11" dur="250" accel="50000" decel="50000" autoRev="1" fill="hold">
                                          <p:stCondLst>
                                            <p:cond delay="0"/>
                                          </p:stCondLst>
                                        </p:cTn>
                                        <p:tgtEl>
                                          <p:spTgt spid="6"/>
                                        </p:tgtEl>
                                        <p:attrNameLst>
                                          <p:attrName>ppt_x</p:attrName>
                                          <p:attrName>ppt_y</p:attrName>
                                        </p:attrNameLst>
                                      </p:cBhvr>
                                    </p:animMotion>
                                    <p:animRot by="1500000">
                                      <p:cBhvr>
                                        <p:cTn id="12" dur="125" fill="hold">
                                          <p:stCondLst>
                                            <p:cond delay="0"/>
                                          </p:stCondLst>
                                        </p:cTn>
                                        <p:tgtEl>
                                          <p:spTgt spid="6"/>
                                        </p:tgtEl>
                                        <p:attrNameLst>
                                          <p:attrName>r</p:attrName>
                                        </p:attrNameLst>
                                      </p:cBhvr>
                                    </p:animRot>
                                    <p:animRot by="-1500000">
                                      <p:cBhvr>
                                        <p:cTn id="13" dur="125" fill="hold">
                                          <p:stCondLst>
                                            <p:cond delay="125"/>
                                          </p:stCondLst>
                                        </p:cTn>
                                        <p:tgtEl>
                                          <p:spTgt spid="6"/>
                                        </p:tgtEl>
                                        <p:attrNameLst>
                                          <p:attrName>r</p:attrName>
                                        </p:attrNameLst>
                                      </p:cBhvr>
                                    </p:animRot>
                                    <p:animRot by="-1500000">
                                      <p:cBhvr>
                                        <p:cTn id="14" dur="125" fill="hold">
                                          <p:stCondLst>
                                            <p:cond delay="250"/>
                                          </p:stCondLst>
                                        </p:cTn>
                                        <p:tgtEl>
                                          <p:spTgt spid="6"/>
                                        </p:tgtEl>
                                        <p:attrNameLst>
                                          <p:attrName>r</p:attrName>
                                        </p:attrNameLst>
                                      </p:cBhvr>
                                    </p:animRot>
                                    <p:animRot by="1500000">
                                      <p:cBhvr>
                                        <p:cTn id="15" dur="125" fill="hold">
                                          <p:stCondLst>
                                            <p:cond delay="375"/>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39D3C682-F332-1BF5-D771-CAE947DC4AF9}"/>
              </a:ext>
            </a:extLst>
          </p:cNvPr>
          <p:cNvPicPr>
            <a:picLocks noChangeAspect="1"/>
          </p:cNvPicPr>
          <p:nvPr/>
        </p:nvPicPr>
        <p:blipFill>
          <a:blip r:embed="rId3"/>
          <a:stretch>
            <a:fillRect/>
          </a:stretch>
        </p:blipFill>
        <p:spPr>
          <a:xfrm>
            <a:off x="1051199" y="1570650"/>
            <a:ext cx="10353762" cy="3157899"/>
          </a:xfrm>
          <a:prstGeom prst="rect">
            <a:avLst/>
          </a:prstGeom>
          <a:noFill/>
        </p:spPr>
      </p:pic>
      <p:sp>
        <p:nvSpPr>
          <p:cNvPr id="7" name="Ovale 6">
            <a:extLst>
              <a:ext uri="{FF2B5EF4-FFF2-40B4-BE49-F238E27FC236}">
                <a16:creationId xmlns:a16="http://schemas.microsoft.com/office/drawing/2014/main" id="{2A60F7D0-8E9F-672C-93FE-6A318E44C466}"/>
              </a:ext>
            </a:extLst>
          </p:cNvPr>
          <p:cNvSpPr/>
          <p:nvPr/>
        </p:nvSpPr>
        <p:spPr>
          <a:xfrm>
            <a:off x="1808480" y="2387599"/>
            <a:ext cx="1483360" cy="670560"/>
          </a:xfrm>
          <a:prstGeom prst="ellipse">
            <a:avLst/>
          </a:prstGeom>
          <a:noFill/>
          <a:ln w="190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8" name="CasellaDiTesto 7">
            <a:extLst>
              <a:ext uri="{FF2B5EF4-FFF2-40B4-BE49-F238E27FC236}">
                <a16:creationId xmlns:a16="http://schemas.microsoft.com/office/drawing/2014/main" id="{817C1C3B-DED6-851E-4FDF-0E1CEB089EAB}"/>
              </a:ext>
            </a:extLst>
          </p:cNvPr>
          <p:cNvSpPr txBox="1"/>
          <p:nvPr/>
        </p:nvSpPr>
        <p:spPr>
          <a:xfrm>
            <a:off x="6485376" y="462813"/>
            <a:ext cx="4995424" cy="584775"/>
          </a:xfrm>
          <a:prstGeom prst="rect">
            <a:avLst/>
          </a:prstGeom>
          <a:noFill/>
        </p:spPr>
        <p:txBody>
          <a:bodyPr wrap="square">
            <a:spAutoFit/>
          </a:bodyPr>
          <a:lstStyle/>
          <a:p>
            <a:pPr algn="ctr"/>
            <a:r>
              <a:rPr lang="it-IT" sz="3200" dirty="0">
                <a:ln/>
                <a:solidFill>
                  <a:schemeClr val="tx1">
                    <a:lumMod val="75000"/>
                    <a:lumOff val="25000"/>
                  </a:schemeClr>
                </a:solidFill>
                <a:latin typeface="Montserrat Black" pitchFamily="2" charset="0"/>
              </a:rPr>
              <a:t>Requisito funzionale</a:t>
            </a:r>
            <a:endParaRPr lang="it-IT" sz="3200" dirty="0">
              <a:latin typeface="Montserrat Black" pitchFamily="2" charset="0"/>
            </a:endParaRPr>
          </a:p>
        </p:txBody>
      </p:sp>
      <p:pic>
        <p:nvPicPr>
          <p:cNvPr id="9" name="Immagine 8" descr="Immagine che contiene interni, fiore, verde, pianta&#10;&#10;Descrizione generata automaticamente">
            <a:extLst>
              <a:ext uri="{FF2B5EF4-FFF2-40B4-BE49-F238E27FC236}">
                <a16:creationId xmlns:a16="http://schemas.microsoft.com/office/drawing/2014/main" id="{0B7676A0-AF14-9698-D788-F313D8DF9B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Tree>
    <p:extLst>
      <p:ext uri="{BB962C8B-B14F-4D97-AF65-F5344CB8AC3E}">
        <p14:creationId xmlns:p14="http://schemas.microsoft.com/office/powerpoint/2010/main" val="1432868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magine 9" descr="Immagine che contiene interni, fiore, verde, pianta&#10;&#10;Descrizione generata automaticamente">
            <a:extLst>
              <a:ext uri="{FF2B5EF4-FFF2-40B4-BE49-F238E27FC236}">
                <a16:creationId xmlns:a16="http://schemas.microsoft.com/office/drawing/2014/main" id="{7CC19BD1-B6B4-1D3A-5DAE-F8574A9F5E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Immagine 5">
            <a:extLst>
              <a:ext uri="{FF2B5EF4-FFF2-40B4-BE49-F238E27FC236}">
                <a16:creationId xmlns:a16="http://schemas.microsoft.com/office/drawing/2014/main" id="{77025FF7-7B3F-AE62-4E0F-5A4D57B4F748}"/>
              </a:ext>
            </a:extLst>
          </p:cNvPr>
          <p:cNvPicPr>
            <a:picLocks noChangeAspect="1"/>
          </p:cNvPicPr>
          <p:nvPr/>
        </p:nvPicPr>
        <p:blipFill>
          <a:blip r:embed="rId4"/>
          <a:stretch>
            <a:fillRect/>
          </a:stretch>
        </p:blipFill>
        <p:spPr>
          <a:xfrm>
            <a:off x="2553708" y="1481560"/>
            <a:ext cx="7084581" cy="4144480"/>
          </a:xfrm>
          <a:prstGeom prst="rect">
            <a:avLst/>
          </a:prstGeom>
        </p:spPr>
      </p:pic>
      <p:sp>
        <p:nvSpPr>
          <p:cNvPr id="8" name="CasellaDiTesto 7">
            <a:extLst>
              <a:ext uri="{FF2B5EF4-FFF2-40B4-BE49-F238E27FC236}">
                <a16:creationId xmlns:a16="http://schemas.microsoft.com/office/drawing/2014/main" id="{9E8DEBE7-C418-8E91-EA7B-941200B5C630}"/>
              </a:ext>
            </a:extLst>
          </p:cNvPr>
          <p:cNvSpPr txBox="1"/>
          <p:nvPr/>
        </p:nvSpPr>
        <p:spPr>
          <a:xfrm>
            <a:off x="358896" y="448393"/>
            <a:ext cx="4621992" cy="584775"/>
          </a:xfrm>
          <a:prstGeom prst="rect">
            <a:avLst/>
          </a:prstGeom>
          <a:noFill/>
        </p:spPr>
        <p:txBody>
          <a:bodyPr wrap="square">
            <a:spAutoFit/>
          </a:bodyPr>
          <a:lstStyle/>
          <a:p>
            <a:pPr algn="ctr"/>
            <a:r>
              <a:rPr lang="it-IT" sz="3200" dirty="0">
                <a:ln/>
                <a:solidFill>
                  <a:schemeClr val="tx1">
                    <a:lumMod val="75000"/>
                    <a:lumOff val="25000"/>
                  </a:schemeClr>
                </a:solidFill>
                <a:latin typeface="Montserrat Black" pitchFamily="2" charset="0"/>
              </a:rPr>
              <a:t>Use Case Diagram</a:t>
            </a:r>
            <a:endParaRPr lang="it-IT" sz="3200" dirty="0">
              <a:latin typeface="Montserrat Black" pitchFamily="2" charset="0"/>
            </a:endParaRPr>
          </a:p>
        </p:txBody>
      </p:sp>
    </p:spTree>
    <p:extLst>
      <p:ext uri="{BB962C8B-B14F-4D97-AF65-F5344CB8AC3E}">
        <p14:creationId xmlns:p14="http://schemas.microsoft.com/office/powerpoint/2010/main" val="658563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6A33B303-7F3F-1EB0-1A16-41BB556BC7C8}"/>
              </a:ext>
            </a:extLst>
          </p:cNvPr>
          <p:cNvSpPr/>
          <p:nvPr/>
        </p:nvSpPr>
        <p:spPr>
          <a:xfrm>
            <a:off x="0" y="0"/>
            <a:ext cx="7040880" cy="6858000"/>
          </a:xfrm>
          <a:prstGeom prst="rect">
            <a:avLst/>
          </a:prstGeom>
          <a:solidFill>
            <a:srgbClr val="0047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8" name="Immagine 7">
            <a:extLst>
              <a:ext uri="{FF2B5EF4-FFF2-40B4-BE49-F238E27FC236}">
                <a16:creationId xmlns:a16="http://schemas.microsoft.com/office/drawing/2014/main" id="{0AFB1239-6F3E-7506-049F-9F528B3DCA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649" y="477520"/>
            <a:ext cx="6375582" cy="5902960"/>
          </a:xfrm>
          <a:prstGeom prst="rect">
            <a:avLst/>
          </a:prstGeom>
        </p:spPr>
      </p:pic>
      <p:sp>
        <p:nvSpPr>
          <p:cNvPr id="9" name="CasellaDiTesto 8">
            <a:extLst>
              <a:ext uri="{FF2B5EF4-FFF2-40B4-BE49-F238E27FC236}">
                <a16:creationId xmlns:a16="http://schemas.microsoft.com/office/drawing/2014/main" id="{C6CA4C52-B6CA-153D-568F-6C0858E180D9}"/>
              </a:ext>
            </a:extLst>
          </p:cNvPr>
          <p:cNvSpPr txBox="1"/>
          <p:nvPr/>
        </p:nvSpPr>
        <p:spPr>
          <a:xfrm>
            <a:off x="7594121" y="3167390"/>
            <a:ext cx="4075658" cy="523220"/>
          </a:xfrm>
          <a:prstGeom prst="rect">
            <a:avLst/>
          </a:prstGeom>
          <a:noFill/>
        </p:spPr>
        <p:txBody>
          <a:bodyPr wrap="square">
            <a:spAutoFit/>
          </a:bodyPr>
          <a:lstStyle/>
          <a:p>
            <a:pPr algn="ctr"/>
            <a:r>
              <a:rPr lang="it-IT" sz="2800" dirty="0">
                <a:ln/>
                <a:solidFill>
                  <a:schemeClr val="tx1">
                    <a:lumMod val="75000"/>
                    <a:lumOff val="25000"/>
                  </a:schemeClr>
                </a:solidFill>
                <a:latin typeface="Montserrat Black" pitchFamily="2" charset="0"/>
              </a:rPr>
              <a:t>Scenario</a:t>
            </a:r>
            <a:endParaRPr lang="it-IT" sz="2800" dirty="0">
              <a:latin typeface="Montserrat Black" pitchFamily="2" charset="0"/>
            </a:endParaRPr>
          </a:p>
        </p:txBody>
      </p:sp>
      <p:pic>
        <p:nvPicPr>
          <p:cNvPr id="12" name="Elemento grafico 11" descr="Scena di foresta contorno">
            <a:extLst>
              <a:ext uri="{FF2B5EF4-FFF2-40B4-BE49-F238E27FC236}">
                <a16:creationId xmlns:a16="http://schemas.microsoft.com/office/drawing/2014/main" id="{CF61477A-83CC-83E7-4612-20E5C444B9C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174750" y="2392680"/>
            <a:ext cx="914400" cy="914400"/>
          </a:xfrm>
          <a:prstGeom prst="rect">
            <a:avLst/>
          </a:prstGeom>
        </p:spPr>
      </p:pic>
      <p:pic>
        <p:nvPicPr>
          <p:cNvPr id="13" name="Elemento grafico 12" descr="Scena di foresta contorno">
            <a:extLst>
              <a:ext uri="{FF2B5EF4-FFF2-40B4-BE49-F238E27FC236}">
                <a16:creationId xmlns:a16="http://schemas.microsoft.com/office/drawing/2014/main" id="{3CEAE48C-96FB-D884-7174-78575D92CE7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800000">
            <a:off x="9174750" y="3624590"/>
            <a:ext cx="914400" cy="914400"/>
          </a:xfrm>
          <a:prstGeom prst="rect">
            <a:avLst/>
          </a:prstGeom>
        </p:spPr>
      </p:pic>
    </p:spTree>
    <p:extLst>
      <p:ext uri="{BB962C8B-B14F-4D97-AF65-F5344CB8AC3E}">
        <p14:creationId xmlns:p14="http://schemas.microsoft.com/office/powerpoint/2010/main" val="1153797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7"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7E42B415-2880-6DBF-76C6-3EE69AE1A513}"/>
              </a:ext>
            </a:extLst>
          </p:cNvPr>
          <p:cNvSpPr/>
          <p:nvPr/>
        </p:nvSpPr>
        <p:spPr>
          <a:xfrm>
            <a:off x="0" y="2235200"/>
            <a:ext cx="12192000" cy="4622800"/>
          </a:xfrm>
          <a:prstGeom prst="rect">
            <a:avLst/>
          </a:prstGeom>
          <a:solidFill>
            <a:srgbClr val="004700"/>
          </a:solidFill>
          <a:ln>
            <a:solidFill>
              <a:srgbClr val="0047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5" name="Immagine 4">
            <a:extLst>
              <a:ext uri="{FF2B5EF4-FFF2-40B4-BE49-F238E27FC236}">
                <a16:creationId xmlns:a16="http://schemas.microsoft.com/office/drawing/2014/main" id="{DD32F5F4-CC3D-E292-5D85-92DB4CF23C6B}"/>
              </a:ext>
            </a:extLst>
          </p:cNvPr>
          <p:cNvPicPr>
            <a:picLocks noChangeAspect="1"/>
          </p:cNvPicPr>
          <p:nvPr/>
        </p:nvPicPr>
        <p:blipFill>
          <a:blip r:embed="rId3"/>
          <a:stretch>
            <a:fillRect/>
          </a:stretch>
        </p:blipFill>
        <p:spPr>
          <a:xfrm>
            <a:off x="1234232" y="338822"/>
            <a:ext cx="4785775" cy="6180356"/>
          </a:xfrm>
          <a:prstGeom prst="rect">
            <a:avLst/>
          </a:prstGeom>
          <a:effectLst>
            <a:outerShdw blurRad="76200" dir="18900000" sy="23000" kx="-1200000" algn="bl" rotWithShape="0">
              <a:prstClr val="black">
                <a:alpha val="20000"/>
              </a:prstClr>
            </a:outerShdw>
          </a:effectLst>
        </p:spPr>
      </p:pic>
      <p:sp>
        <p:nvSpPr>
          <p:cNvPr id="6" name="CasellaDiTesto 5">
            <a:extLst>
              <a:ext uri="{FF2B5EF4-FFF2-40B4-BE49-F238E27FC236}">
                <a16:creationId xmlns:a16="http://schemas.microsoft.com/office/drawing/2014/main" id="{C9C750BB-94C7-41BD-36A0-21932C4BD4A8}"/>
              </a:ext>
            </a:extLst>
          </p:cNvPr>
          <p:cNvSpPr txBox="1"/>
          <p:nvPr/>
        </p:nvSpPr>
        <p:spPr>
          <a:xfrm>
            <a:off x="9078168" y="1650425"/>
            <a:ext cx="2763520" cy="584775"/>
          </a:xfrm>
          <a:prstGeom prst="rect">
            <a:avLst/>
          </a:prstGeom>
          <a:noFill/>
        </p:spPr>
        <p:txBody>
          <a:bodyPr wrap="square">
            <a:spAutoFit/>
          </a:bodyPr>
          <a:lstStyle/>
          <a:p>
            <a:pPr algn="ctr"/>
            <a:r>
              <a:rPr lang="it-IT" sz="3200" dirty="0">
                <a:ln/>
                <a:solidFill>
                  <a:schemeClr val="tx1">
                    <a:lumMod val="75000"/>
                    <a:lumOff val="25000"/>
                  </a:schemeClr>
                </a:solidFill>
                <a:latin typeface="Montserrat Black" pitchFamily="2" charset="0"/>
              </a:rPr>
              <a:t>Caso d’uso</a:t>
            </a:r>
            <a:endParaRPr lang="it-IT" sz="3200" dirty="0">
              <a:latin typeface="Montserrat Black" pitchFamily="2" charset="0"/>
            </a:endParaRPr>
          </a:p>
        </p:txBody>
      </p:sp>
      <p:sp>
        <p:nvSpPr>
          <p:cNvPr id="7" name="CasellaDiTesto 6">
            <a:extLst>
              <a:ext uri="{FF2B5EF4-FFF2-40B4-BE49-F238E27FC236}">
                <a16:creationId xmlns:a16="http://schemas.microsoft.com/office/drawing/2014/main" id="{1302AD4B-0AA6-4422-97EF-0AAC81C26BE4}"/>
              </a:ext>
            </a:extLst>
          </p:cNvPr>
          <p:cNvSpPr txBox="1"/>
          <p:nvPr/>
        </p:nvSpPr>
        <p:spPr>
          <a:xfrm>
            <a:off x="9078168" y="2466032"/>
            <a:ext cx="2763520" cy="707886"/>
          </a:xfrm>
          <a:prstGeom prst="rect">
            <a:avLst/>
          </a:prstGeom>
          <a:noFill/>
        </p:spPr>
        <p:txBody>
          <a:bodyPr wrap="square">
            <a:spAutoFit/>
          </a:bodyPr>
          <a:lstStyle/>
          <a:p>
            <a:pPr algn="r"/>
            <a:r>
              <a:rPr lang="it-IT" sz="2000" dirty="0">
                <a:ln/>
                <a:solidFill>
                  <a:schemeClr val="bg1"/>
                </a:solidFill>
                <a:latin typeface="Montserrat Medium" pitchFamily="2" charset="0"/>
              </a:rPr>
              <a:t>Analizziamo il flusso degli eventi</a:t>
            </a:r>
          </a:p>
        </p:txBody>
      </p:sp>
      <p:pic>
        <p:nvPicPr>
          <p:cNvPr id="9" name="Elemento grafico 8" descr="Albero caducifoglio contorno">
            <a:extLst>
              <a:ext uri="{FF2B5EF4-FFF2-40B4-BE49-F238E27FC236}">
                <a16:creationId xmlns:a16="http://schemas.microsoft.com/office/drawing/2014/main" id="{DDB3B18D-80CE-7565-FBA0-F9495DBC293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8585200" y="1193224"/>
            <a:ext cx="843280" cy="960695"/>
          </a:xfrm>
          <a:prstGeom prst="rect">
            <a:avLst/>
          </a:prstGeom>
        </p:spPr>
      </p:pic>
    </p:spTree>
    <p:extLst>
      <p:ext uri="{BB962C8B-B14F-4D97-AF65-F5344CB8AC3E}">
        <p14:creationId xmlns:p14="http://schemas.microsoft.com/office/powerpoint/2010/main" val="1317580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498</TotalTime>
  <Words>516</Words>
  <Application>Microsoft Office PowerPoint</Application>
  <PresentationFormat>Widescreen</PresentationFormat>
  <Paragraphs>80</Paragraphs>
  <Slides>25</Slides>
  <Notes>18</Notes>
  <HiddenSlides>0</HiddenSlides>
  <MMClips>0</MMClips>
  <ScaleCrop>false</ScaleCrop>
  <HeadingPairs>
    <vt:vector size="8" baseType="variant">
      <vt:variant>
        <vt:lpstr>Caratteri utilizzati</vt:lpstr>
      </vt:variant>
      <vt:variant>
        <vt:i4>6</vt:i4>
      </vt:variant>
      <vt:variant>
        <vt:lpstr>Tema</vt:lpstr>
      </vt:variant>
      <vt:variant>
        <vt:i4>1</vt:i4>
      </vt:variant>
      <vt:variant>
        <vt:lpstr>Server OLE incorporati</vt:lpstr>
      </vt:variant>
      <vt:variant>
        <vt:i4>1</vt:i4>
      </vt:variant>
      <vt:variant>
        <vt:lpstr>Titoli diapositive</vt:lpstr>
      </vt:variant>
      <vt:variant>
        <vt:i4>25</vt:i4>
      </vt:variant>
    </vt:vector>
  </HeadingPairs>
  <TitlesOfParts>
    <vt:vector size="33" baseType="lpstr">
      <vt:lpstr>Arial</vt:lpstr>
      <vt:lpstr>Calibri</vt:lpstr>
      <vt:lpstr>Calibri Light</vt:lpstr>
      <vt:lpstr>Montserrat</vt:lpstr>
      <vt:lpstr>Montserrat Black</vt:lpstr>
      <vt:lpstr>Montserrat Medium</vt:lpstr>
      <vt:lpstr>Tema di Office</vt:lpstr>
      <vt:lpstr>Foglio di lavoro di Microsoft Excel</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MICHELA FAELLA</dc:creator>
  <cp:lastModifiedBy>MICHELA FAELLA</cp:lastModifiedBy>
  <cp:revision>9</cp:revision>
  <dcterms:created xsi:type="dcterms:W3CDTF">2022-12-19T12:45:14Z</dcterms:created>
  <dcterms:modified xsi:type="dcterms:W3CDTF">2022-12-20T21:30:20Z</dcterms:modified>
</cp:coreProperties>
</file>

<file path=docProps/thumbnail.jpeg>
</file>